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4" r:id="rId1"/>
  </p:sldMasterIdLst>
  <p:notesMasterIdLst>
    <p:notesMasterId r:id="rId42"/>
  </p:notesMasterIdLst>
  <p:handoutMasterIdLst>
    <p:handoutMasterId r:id="rId43"/>
  </p:handoutMasterIdLst>
  <p:sldIdLst>
    <p:sldId id="1387" r:id="rId2"/>
    <p:sldId id="1388" r:id="rId3"/>
    <p:sldId id="856" r:id="rId4"/>
    <p:sldId id="774" r:id="rId5"/>
    <p:sldId id="275" r:id="rId6"/>
    <p:sldId id="276" r:id="rId7"/>
    <p:sldId id="277" r:id="rId8"/>
    <p:sldId id="801" r:id="rId9"/>
    <p:sldId id="802" r:id="rId10"/>
    <p:sldId id="806" r:id="rId11"/>
    <p:sldId id="857" r:id="rId12"/>
    <p:sldId id="858" r:id="rId13"/>
    <p:sldId id="642" r:id="rId14"/>
    <p:sldId id="860" r:id="rId15"/>
    <p:sldId id="803" r:id="rId16"/>
    <p:sldId id="639" r:id="rId17"/>
    <p:sldId id="1397" r:id="rId18"/>
    <p:sldId id="1398" r:id="rId19"/>
    <p:sldId id="807" r:id="rId20"/>
    <p:sldId id="1369" r:id="rId21"/>
    <p:sldId id="1370" r:id="rId22"/>
    <p:sldId id="1371" r:id="rId23"/>
    <p:sldId id="1379" r:id="rId24"/>
    <p:sldId id="1162" r:id="rId25"/>
    <p:sldId id="1163" r:id="rId26"/>
    <p:sldId id="1399" r:id="rId27"/>
    <p:sldId id="1381" r:id="rId28"/>
    <p:sldId id="1382" r:id="rId29"/>
    <p:sldId id="1383" r:id="rId30"/>
    <p:sldId id="1384" r:id="rId31"/>
    <p:sldId id="1389" r:id="rId32"/>
    <p:sldId id="1390" r:id="rId33"/>
    <p:sldId id="1391" r:id="rId34"/>
    <p:sldId id="1392" r:id="rId35"/>
    <p:sldId id="1393" r:id="rId36"/>
    <p:sldId id="1394" r:id="rId37"/>
    <p:sldId id="1380" r:id="rId38"/>
    <p:sldId id="1378" r:id="rId39"/>
    <p:sldId id="1395" r:id="rId40"/>
    <p:sldId id="855" r:id="rId4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196" userDrawn="1">
          <p15:clr>
            <a:srgbClr val="A4A3A4"/>
          </p15:clr>
        </p15:guide>
        <p15:guide id="2" pos="120" userDrawn="1">
          <p15:clr>
            <a:srgbClr val="A4A3A4"/>
          </p15:clr>
        </p15:guide>
        <p15:guide id="3" pos="192" userDrawn="1">
          <p15:clr>
            <a:srgbClr val="A4A3A4"/>
          </p15:clr>
        </p15:guide>
        <p15:guide id="4" orient="horz" pos="2918" userDrawn="1">
          <p15:clr>
            <a:srgbClr val="A4A3A4"/>
          </p15:clr>
        </p15:guide>
        <p15:guide id="5" orient="horz" pos="2397" userDrawn="1">
          <p15:clr>
            <a:srgbClr val="A4A3A4"/>
          </p15:clr>
        </p15:guide>
        <p15:guide id="6" orient="horz" pos="1491" userDrawn="1">
          <p15:clr>
            <a:srgbClr val="A4A3A4"/>
          </p15:clr>
        </p15:guide>
        <p15:guide id="7" pos="288" userDrawn="1">
          <p15:clr>
            <a:srgbClr val="A4A3A4"/>
          </p15:clr>
        </p15:guide>
        <p15:guide id="8" pos="1176" userDrawn="1">
          <p15:clr>
            <a:srgbClr val="A4A3A4"/>
          </p15:clr>
        </p15:guide>
        <p15:guide id="9" pos="2880" userDrawn="1">
          <p15:clr>
            <a:srgbClr val="A4A3A4"/>
          </p15:clr>
        </p15:guide>
        <p15:guide id="10" pos="2077" userDrawn="1">
          <p15:clr>
            <a:srgbClr val="A4A3A4"/>
          </p15:clr>
        </p15:guide>
        <p15:guide id="11" orient="horz" pos="890" userDrawn="1">
          <p15:clr>
            <a:srgbClr val="A4A3A4"/>
          </p15:clr>
        </p15:guide>
        <p15:guide id="12" orient="horz" pos="1201"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Manikandan Srinivasan" initials="" lastIdx="5" clrIdx="6"/>
  <p:cmAuthor id="1" name="Rob Murphy" initials="" lastIdx="1" clrIdx="0"/>
  <p:cmAuthor id="8" name="Chris Splinter" initials="" lastIdx="2" clrIdx="7"/>
  <p:cmAuthor id="2" name="Eric Zietlow" initials="" lastIdx="2" clrIdx="1"/>
  <p:cmAuthor id="9" name="Khalid Shaikh" initials="" lastIdx="2" clrIdx="8"/>
  <p:cmAuthor id="3" name="Shubhra Sinha" initials="" lastIdx="1" clrIdx="2"/>
  <p:cmAuthor id="4" name="Andrew Lampitt" initials="" lastIdx="11" clrIdx="3"/>
  <p:cmAuthor id="5" name="Brian Hess" initials="" lastIdx="1" clrIdx="4"/>
  <p:cmAuthor id="6" name="Matt Kennedy" initials="" lastIdx="1" clrIdx="5"/>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031A7"/>
    <a:srgbClr val="BFBFBF"/>
    <a:srgbClr val="007A97"/>
    <a:srgbClr val="FAB200"/>
    <a:srgbClr val="7D5900"/>
    <a:srgbClr val="FFE29E"/>
    <a:srgbClr val="FFF4D6"/>
    <a:srgbClr val="FFC72C"/>
    <a:srgbClr val="FFDE81"/>
    <a:srgbClr val="FFD3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18"/>
    <p:restoredTop sz="62358"/>
  </p:normalViewPr>
  <p:slideViewPr>
    <p:cSldViewPr snapToGrid="0" snapToObjects="1">
      <p:cViewPr varScale="1">
        <p:scale>
          <a:sx n="71" d="100"/>
          <a:sy n="71" d="100"/>
        </p:scale>
        <p:origin x="1432" y="176"/>
      </p:cViewPr>
      <p:guideLst>
        <p:guide pos="4196"/>
        <p:guide pos="120"/>
        <p:guide pos="192"/>
        <p:guide orient="horz" pos="2918"/>
        <p:guide orient="horz" pos="2397"/>
        <p:guide orient="horz" pos="1491"/>
        <p:guide pos="288"/>
        <p:guide pos="1176"/>
        <p:guide pos="2880"/>
        <p:guide pos="2077"/>
        <p:guide orient="horz" pos="890"/>
        <p:guide orient="horz" pos="1201"/>
      </p:guideLst>
    </p:cSldViewPr>
  </p:slideViewPr>
  <p:outlineViewPr>
    <p:cViewPr>
      <p:scale>
        <a:sx n="33" d="100"/>
        <a:sy n="33" d="100"/>
      </p:scale>
      <p:origin x="0" y="0"/>
    </p:cViewPr>
  </p:outlineViewPr>
  <p:notesTextViewPr>
    <p:cViewPr>
      <p:scale>
        <a:sx n="105" d="100"/>
        <a:sy n="105" d="100"/>
      </p:scale>
      <p:origin x="0" y="0"/>
    </p:cViewPr>
  </p:notesTextViewPr>
  <p:sorterViewPr>
    <p:cViewPr>
      <p:scale>
        <a:sx n="200" d="100"/>
        <a:sy n="200" d="100"/>
      </p:scale>
      <p:origin x="0" y="0"/>
    </p:cViewPr>
  </p:sorterViewPr>
  <p:notesViewPr>
    <p:cSldViewPr snapToGrid="0" snapToObjects="1">
      <p:cViewPr>
        <p:scale>
          <a:sx n="137" d="100"/>
          <a:sy n="137" d="100"/>
        </p:scale>
        <p:origin x="2120" y="1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AE2D00C-46DC-0F47-B2AC-989F5DFB1A7F}" type="datetimeFigureOut">
              <a:rPr lang="en-US" smtClean="0"/>
              <a:t>6/20/18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1E6F642-BC8A-F24D-81C7-A1734C779D91}" type="slidenum">
              <a:rPr lang="en-US" smtClean="0"/>
              <a:t>‹#›</a:t>
            </a:fld>
            <a:endParaRPr lang="en-US"/>
          </a:p>
        </p:txBody>
      </p:sp>
    </p:spTree>
    <p:extLst>
      <p:ext uri="{BB962C8B-B14F-4D97-AF65-F5344CB8AC3E}">
        <p14:creationId xmlns:p14="http://schemas.microsoft.com/office/powerpoint/2010/main" val="1972819630"/>
      </p:ext>
    </p:extLst>
  </p:cSld>
  <p:clrMap bg1="lt1" tx1="dk1" bg2="lt2" tx2="dk2" accent1="accent1" accent2="accent2" accent3="accent3" accent4="accent4" accent5="accent5" accent6="accent6" hlink="hlink" folHlink="folHlink"/>
  <p:hf hdr="0" dt="0"/>
</p:handoutMaster>
</file>

<file path=ppt/media/hdphoto1.wdp>
</file>

<file path=ppt/media/hdphoto2.wdp>
</file>

<file path=ppt/media/hdphoto3.wdp>
</file>

<file path=ppt/media/hdphoto4.wdp>
</file>

<file path=ppt/media/image1.png>
</file>

<file path=ppt/media/image10.png>
</file>

<file path=ppt/media/image11.png>
</file>

<file path=ppt/media/image12.tiff>
</file>

<file path=ppt/media/image13.tiff>
</file>

<file path=ppt/media/image14.tif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tiff>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0963"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380963" y="4343400"/>
            <a:ext cx="6096075" cy="4114800"/>
          </a:xfrm>
          <a:prstGeom prst="rect">
            <a:avLst/>
          </a:prstGeom>
          <a:noFill/>
          <a:ln>
            <a:noFill/>
          </a:ln>
        </p:spPr>
        <p:txBody>
          <a:bodyPr spcFirstLastPara="1" wrap="square" lIns="0"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dirty="0"/>
          </a:p>
        </p:txBody>
      </p:sp>
      <p:sp>
        <p:nvSpPr>
          <p:cNvPr id="2" name="Footer Placeholder 1">
            <a:extLst>
              <a:ext uri="{FF2B5EF4-FFF2-40B4-BE49-F238E27FC236}">
                <a16:creationId xmlns:a16="http://schemas.microsoft.com/office/drawing/2014/main" id="{3F06D045-5D1E-4691-89D6-C15C3E4D6EEA}"/>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000"/>
            </a:lvl1pPr>
          </a:lstStyle>
          <a:p>
            <a:r>
              <a:rPr lang="en-US" dirty="0"/>
              <a:t>© DataStax, All Rights Reserved.</a:t>
            </a:r>
            <a:endParaRPr lang="mr-IN" dirty="0"/>
          </a:p>
        </p:txBody>
      </p:sp>
      <p:sp>
        <p:nvSpPr>
          <p:cNvPr id="5" name="Slide Number Placeholder 4"/>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000"/>
            </a:lvl1pPr>
          </a:lstStyle>
          <a:p>
            <a:fld id="{D9E9AA33-EA30-3C42-82D8-9FCE492AA726}" type="slidenum">
              <a:rPr lang="en-US" smtClean="0"/>
              <a:pPr/>
              <a:t>‹#›</a:t>
            </a:fld>
            <a:endParaRPr lang="en-US" dirty="0"/>
          </a:p>
        </p:txBody>
      </p:sp>
    </p:spTree>
    <p:extLst>
      <p:ext uri="{BB962C8B-B14F-4D97-AF65-F5344CB8AC3E}">
        <p14:creationId xmlns:p14="http://schemas.microsoft.com/office/powerpoint/2010/main" val="1531312107"/>
      </p:ext>
    </p:extLst>
  </p:cSld>
  <p:clrMap bg1="lt1" tx1="dk1" bg2="dk2" tx2="lt2" accent1="accent1" accent2="accent2" accent3="accent3" accent4="accent4" accent5="accent5" accent6="accent6" hlink="hlink" folHlink="folHlink"/>
  <p:hf hdr="0" dt="0"/>
  <p:notesStyle>
    <a:lvl1pPr marL="342900" indent="-184150" algn="l" defTabSz="914400" rtl="0" eaLnBrk="1" latinLnBrk="0" hangingPunct="1">
      <a:tabLst/>
      <a:defRPr sz="105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a:t>
            </a:fld>
            <a:endParaRPr lang="en-US" dirty="0"/>
          </a:p>
        </p:txBody>
      </p:sp>
    </p:spTree>
    <p:extLst>
      <p:ext uri="{BB962C8B-B14F-4D97-AF65-F5344CB8AC3E}">
        <p14:creationId xmlns:p14="http://schemas.microsoft.com/office/powerpoint/2010/main" val="11390336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Now I’d like to show you Cassandra in action and what that experience is like, working with CQL in DataStax Enterprise</a:t>
            </a:r>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11</a:t>
            </a:fld>
            <a:endParaRPr lang="en-US" dirty="0"/>
          </a:p>
        </p:txBody>
      </p:sp>
    </p:spTree>
    <p:extLst>
      <p:ext uri="{BB962C8B-B14F-4D97-AF65-F5344CB8AC3E}">
        <p14:creationId xmlns:p14="http://schemas.microsoft.com/office/powerpoint/2010/main" val="36145907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Shape 10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39" name="Shape 10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spcBef>
                <a:spcPts val="0"/>
              </a:spcBef>
              <a:spcAft>
                <a:spcPts val="0"/>
              </a:spcAft>
            </a:pPr>
            <a:r>
              <a:rPr lang="en-US" dirty="0"/>
              <a:t>These controls of replication factor and consistency allow us to make tradeoffs between consistency, availability, and performance</a:t>
            </a:r>
          </a:p>
          <a:p>
            <a:pPr marL="171450" lvl="0" indent="-171450">
              <a:spcBef>
                <a:spcPts val="0"/>
              </a:spcBef>
              <a:spcAft>
                <a:spcPts val="0"/>
              </a:spcAft>
            </a:pPr>
            <a:r>
              <a:rPr lang="en-US" dirty="0"/>
              <a:t>We have the flexibility on a per operation basis to state how much consistency we require</a:t>
            </a:r>
          </a:p>
          <a:p>
            <a:pPr marL="171450" lvl="0" indent="-171450">
              <a:spcBef>
                <a:spcPts val="0"/>
              </a:spcBef>
              <a:spcAft>
                <a:spcPts val="0"/>
              </a:spcAft>
            </a:pPr>
            <a:r>
              <a:rPr lang="en-US" dirty="0"/>
              <a:t>If you’re willing to accept a lower consistency level, that means that you’re ok with only hearing from some of the nodes that are responsible for your data, and trust Cassandra to get the other nodes up to date in the background, this is called eventual consistency</a:t>
            </a:r>
          </a:p>
          <a:p>
            <a:pPr marL="171450" lvl="0" indent="-171450">
              <a:spcBef>
                <a:spcPts val="0"/>
              </a:spcBef>
              <a:spcAft>
                <a:spcPts val="0"/>
              </a:spcAft>
            </a:pPr>
            <a:r>
              <a:rPr lang="en-US" dirty="0"/>
              <a:t>This might be a good option in applications that are ingesting a large amount of data quickly</a:t>
            </a:r>
            <a:endParaRPr dirty="0"/>
          </a:p>
        </p:txBody>
      </p:sp>
    </p:spTree>
    <p:extLst>
      <p:ext uri="{BB962C8B-B14F-4D97-AF65-F5344CB8AC3E}">
        <p14:creationId xmlns:p14="http://schemas.microsoft.com/office/powerpoint/2010/main" val="16045127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Shape 10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39" name="Shape 10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spcBef>
                <a:spcPts val="0"/>
              </a:spcBef>
              <a:spcAft>
                <a:spcPts val="0"/>
              </a:spcAft>
            </a:pPr>
            <a:r>
              <a:rPr lang="en-US" dirty="0"/>
              <a:t>These controls of replication factor and consistency allow us to make tradeoffs between consistency, availability, and performance</a:t>
            </a:r>
          </a:p>
          <a:p>
            <a:pPr marL="171450" lvl="0" indent="-171450">
              <a:spcBef>
                <a:spcPts val="0"/>
              </a:spcBef>
              <a:spcAft>
                <a:spcPts val="0"/>
              </a:spcAft>
            </a:pPr>
            <a:r>
              <a:rPr lang="en-US" dirty="0"/>
              <a:t>We have the flexibility on a per operation basis to state how much consistency we require</a:t>
            </a:r>
          </a:p>
          <a:p>
            <a:pPr marL="171450" lvl="0" indent="-171450">
              <a:spcBef>
                <a:spcPts val="0"/>
              </a:spcBef>
              <a:spcAft>
                <a:spcPts val="0"/>
              </a:spcAft>
            </a:pPr>
            <a:r>
              <a:rPr lang="en-US" dirty="0"/>
              <a:t>If you’re willing to accept a lower consistency level, that means that you’re ok with only hearing from some of the nodes that are responsible for your data, and trust Cassandra to get the other nodes up to date in the background, this is called eventual consistency</a:t>
            </a:r>
          </a:p>
          <a:p>
            <a:pPr marL="171450" lvl="0" indent="-171450">
              <a:spcBef>
                <a:spcPts val="0"/>
              </a:spcBef>
              <a:spcAft>
                <a:spcPts val="0"/>
              </a:spcAft>
            </a:pPr>
            <a:r>
              <a:rPr lang="en-US" dirty="0"/>
              <a:t>This might be a good option in applications that are ingesting a large amount of data quickly</a:t>
            </a:r>
            <a:endParaRPr dirty="0"/>
          </a:p>
        </p:txBody>
      </p:sp>
    </p:spTree>
    <p:extLst>
      <p:ext uri="{BB962C8B-B14F-4D97-AF65-F5344CB8AC3E}">
        <p14:creationId xmlns:p14="http://schemas.microsoft.com/office/powerpoint/2010/main" val="3686629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Now I’d like to show you Cassandra in action and what that experience is like, working with CQL in DataStax Enterprise</a:t>
            </a:r>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14</a:t>
            </a:fld>
            <a:endParaRPr lang="en-US" dirty="0"/>
          </a:p>
        </p:txBody>
      </p:sp>
    </p:spTree>
    <p:extLst>
      <p:ext uri="{BB962C8B-B14F-4D97-AF65-F5344CB8AC3E}">
        <p14:creationId xmlns:p14="http://schemas.microsoft.com/office/powerpoint/2010/main" val="33179315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Shape 9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4" name="Shape 9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Clr>
                <a:schemeClr val="dk1"/>
              </a:buClr>
              <a:buSzPts val="1200"/>
              <a:buFont typeface="Calibri"/>
              <a:buNone/>
            </a:pPr>
            <a:r>
              <a:rPr lang="en" sz="1200">
                <a:solidFill>
                  <a:schemeClr val="dk1"/>
                </a:solidFill>
                <a:latin typeface="Calibri"/>
                <a:ea typeface="Calibri"/>
                <a:cs typeface="Calibri"/>
                <a:sym typeface="Calibri"/>
              </a:rPr>
              <a:t>Cassandra Query Language (CQL) is the primary language for communicating with DSE data management platform. CQL is a SQL-like  language and allows you to create keyspace and tables, insert and query tables plus other activities using the language you are already familiar with. </a:t>
            </a:r>
            <a:endParaRPr sz="1400">
              <a:solidFill>
                <a:schemeClr val="dk1"/>
              </a:solidFill>
            </a:endParaRPr>
          </a:p>
          <a:p>
            <a:pPr marL="0" lvl="0" indent="0">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a:p>
            <a:pPr marL="0" lvl="0" indent="0">
              <a:spcBef>
                <a:spcPts val="0"/>
              </a:spcBef>
              <a:spcAft>
                <a:spcPts val="0"/>
              </a:spcAft>
              <a:buNone/>
            </a:pPr>
            <a:endParaRPr/>
          </a:p>
        </p:txBody>
      </p:sp>
    </p:spTree>
    <p:extLst>
      <p:ext uri="{BB962C8B-B14F-4D97-AF65-F5344CB8AC3E}">
        <p14:creationId xmlns:p14="http://schemas.microsoft.com/office/powerpoint/2010/main" val="17813909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19</a:t>
            </a:fld>
            <a:endParaRPr lang="en-US" dirty="0"/>
          </a:p>
        </p:txBody>
      </p:sp>
    </p:spTree>
    <p:extLst>
      <p:ext uri="{BB962C8B-B14F-4D97-AF65-F5344CB8AC3E}">
        <p14:creationId xmlns:p14="http://schemas.microsoft.com/office/powerpoint/2010/main" val="34213200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r>
              <a:rPr lang="de-DE" dirty="0" err="1"/>
              <a:t>Each</a:t>
            </a:r>
            <a:r>
              <a:rPr lang="de-DE" dirty="0"/>
              <a:t> </a:t>
            </a:r>
            <a:r>
              <a:rPr lang="de-DE" dirty="0" err="1"/>
              <a:t>node</a:t>
            </a:r>
            <a:r>
              <a:rPr lang="de-DE" dirty="0"/>
              <a:t> “</a:t>
            </a:r>
            <a:r>
              <a:rPr lang="de-DE" dirty="0" err="1"/>
              <a:t>owns</a:t>
            </a:r>
            <a:r>
              <a:rPr lang="de-DE" dirty="0"/>
              <a:t>” a </a:t>
            </a:r>
            <a:r>
              <a:rPr lang="de-DE" dirty="0" err="1"/>
              <a:t>share</a:t>
            </a:r>
            <a:r>
              <a:rPr lang="de-DE" dirty="0"/>
              <a:t> </a:t>
            </a:r>
            <a:r>
              <a:rPr lang="de-DE" dirty="0" err="1"/>
              <a:t>of</a:t>
            </a:r>
            <a:r>
              <a:rPr lang="de-DE" dirty="0"/>
              <a:t> </a:t>
            </a:r>
            <a:r>
              <a:rPr lang="de-DE" dirty="0" err="1"/>
              <a:t>the</a:t>
            </a:r>
            <a:r>
              <a:rPr lang="de-DE" dirty="0"/>
              <a:t> </a:t>
            </a:r>
            <a:r>
              <a:rPr lang="de-DE" dirty="0" err="1"/>
              <a:t>token</a:t>
            </a:r>
            <a:r>
              <a:rPr lang="de-DE" dirty="0"/>
              <a:t> ring</a:t>
            </a:r>
          </a:p>
          <a:p>
            <a:r>
              <a:rPr lang="de-DE" dirty="0" err="1"/>
              <a:t>It</a:t>
            </a:r>
            <a:r>
              <a:rPr lang="de-DE" dirty="0"/>
              <a:t> also </a:t>
            </a:r>
            <a:r>
              <a:rPr lang="de-DE" dirty="0" err="1"/>
              <a:t>hosts</a:t>
            </a:r>
            <a:r>
              <a:rPr lang="de-DE" dirty="0"/>
              <a:t> </a:t>
            </a:r>
            <a:r>
              <a:rPr lang="de-DE" dirty="0" err="1"/>
              <a:t>replicas</a:t>
            </a:r>
            <a:r>
              <a:rPr lang="de-DE" dirty="0"/>
              <a:t> </a:t>
            </a:r>
            <a:r>
              <a:rPr lang="de-DE" dirty="0" err="1"/>
              <a:t>for</a:t>
            </a:r>
            <a:r>
              <a:rPr lang="de-DE" dirty="0"/>
              <a:t> </a:t>
            </a:r>
            <a:r>
              <a:rPr lang="de-DE" dirty="0" err="1"/>
              <a:t>other</a:t>
            </a:r>
            <a:r>
              <a:rPr lang="de-DE" dirty="0"/>
              <a:t> </a:t>
            </a:r>
            <a:r>
              <a:rPr lang="de-DE" dirty="0" err="1"/>
              <a:t>nodes</a:t>
            </a:r>
            <a:endParaRPr lang="de-DE" dirty="0"/>
          </a:p>
          <a:p>
            <a:r>
              <a:rPr lang="de-DE" dirty="0" err="1"/>
              <a:t>There</a:t>
            </a:r>
            <a:r>
              <a:rPr lang="de-DE" dirty="0"/>
              <a:t> </a:t>
            </a:r>
            <a:r>
              <a:rPr lang="de-DE" dirty="0" err="1"/>
              <a:t>is</a:t>
            </a:r>
            <a:r>
              <a:rPr lang="de-DE" dirty="0"/>
              <a:t> </a:t>
            </a:r>
            <a:r>
              <a:rPr lang="de-DE" dirty="0" err="1"/>
              <a:t>no</a:t>
            </a:r>
            <a:r>
              <a:rPr lang="de-DE" dirty="0"/>
              <a:t> </a:t>
            </a:r>
            <a:r>
              <a:rPr lang="de-DE" dirty="0" err="1"/>
              <a:t>better</a:t>
            </a:r>
            <a:r>
              <a:rPr lang="de-DE" dirty="0"/>
              <a:t> </a:t>
            </a:r>
            <a:r>
              <a:rPr lang="de-DE" dirty="0" err="1"/>
              <a:t>or</a:t>
            </a:r>
            <a:r>
              <a:rPr lang="de-DE" dirty="0"/>
              <a:t> </a:t>
            </a:r>
            <a:r>
              <a:rPr lang="de-DE" dirty="0" err="1"/>
              <a:t>primary</a:t>
            </a:r>
            <a:r>
              <a:rPr lang="de-DE" dirty="0"/>
              <a:t> </a:t>
            </a:r>
            <a:r>
              <a:rPr lang="de-DE" dirty="0" err="1"/>
              <a:t>replica</a:t>
            </a:r>
            <a:r>
              <a:rPr lang="de-DE" dirty="0"/>
              <a:t>!</a:t>
            </a:r>
          </a:p>
          <a:p>
            <a:endParaRPr lang="de-DE" dirty="0"/>
          </a:p>
        </p:txBody>
      </p:sp>
      <p:sp>
        <p:nvSpPr>
          <p:cNvPr id="4" name="Foliennummernplatzhalter 3"/>
          <p:cNvSpPr>
            <a:spLocks noGrp="1"/>
          </p:cNvSpPr>
          <p:nvPr>
            <p:ph type="sldNum" sz="quarter" idx="10"/>
          </p:nvPr>
        </p:nvSpPr>
        <p:spPr/>
        <p:txBody>
          <a:bodyPr/>
          <a:lstStyle/>
          <a:p>
            <a:fld id="{BA318A9E-BB36-0C46-9FC2-F9442BF833CA}" type="slidenum">
              <a:rPr lang="en-US" smtClean="0"/>
              <a:t>20</a:t>
            </a:fld>
            <a:endParaRPr lang="en-US"/>
          </a:p>
        </p:txBody>
      </p:sp>
    </p:spTree>
    <p:extLst>
      <p:ext uri="{BB962C8B-B14F-4D97-AF65-F5344CB8AC3E}">
        <p14:creationId xmlns:p14="http://schemas.microsoft.com/office/powerpoint/2010/main" val="39528749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r>
              <a:rPr lang="de-DE" dirty="0" err="1"/>
              <a:t>Each</a:t>
            </a:r>
            <a:r>
              <a:rPr lang="de-DE" dirty="0"/>
              <a:t> </a:t>
            </a:r>
            <a:r>
              <a:rPr lang="de-DE" dirty="0" err="1"/>
              <a:t>node</a:t>
            </a:r>
            <a:r>
              <a:rPr lang="de-DE" dirty="0"/>
              <a:t> “</a:t>
            </a:r>
            <a:r>
              <a:rPr lang="de-DE" dirty="0" err="1"/>
              <a:t>owns</a:t>
            </a:r>
            <a:r>
              <a:rPr lang="de-DE" dirty="0"/>
              <a:t>” a </a:t>
            </a:r>
            <a:r>
              <a:rPr lang="de-DE" dirty="0" err="1"/>
              <a:t>share</a:t>
            </a:r>
            <a:r>
              <a:rPr lang="de-DE" dirty="0"/>
              <a:t> </a:t>
            </a:r>
            <a:r>
              <a:rPr lang="de-DE" dirty="0" err="1"/>
              <a:t>of</a:t>
            </a:r>
            <a:r>
              <a:rPr lang="de-DE" dirty="0"/>
              <a:t> </a:t>
            </a:r>
            <a:r>
              <a:rPr lang="de-DE" dirty="0" err="1"/>
              <a:t>the</a:t>
            </a:r>
            <a:r>
              <a:rPr lang="de-DE" dirty="0"/>
              <a:t> </a:t>
            </a:r>
            <a:r>
              <a:rPr lang="de-DE" dirty="0" err="1"/>
              <a:t>token</a:t>
            </a:r>
            <a:r>
              <a:rPr lang="de-DE" dirty="0"/>
              <a:t> ring</a:t>
            </a:r>
          </a:p>
          <a:p>
            <a:r>
              <a:rPr lang="de-DE" dirty="0" err="1"/>
              <a:t>It</a:t>
            </a:r>
            <a:r>
              <a:rPr lang="de-DE" dirty="0"/>
              <a:t> also </a:t>
            </a:r>
            <a:r>
              <a:rPr lang="de-DE" dirty="0" err="1"/>
              <a:t>hosts</a:t>
            </a:r>
            <a:r>
              <a:rPr lang="de-DE" dirty="0"/>
              <a:t> </a:t>
            </a:r>
            <a:r>
              <a:rPr lang="de-DE" dirty="0" err="1"/>
              <a:t>replicas</a:t>
            </a:r>
            <a:r>
              <a:rPr lang="de-DE" dirty="0"/>
              <a:t> </a:t>
            </a:r>
            <a:r>
              <a:rPr lang="de-DE" dirty="0" err="1"/>
              <a:t>for</a:t>
            </a:r>
            <a:r>
              <a:rPr lang="de-DE" dirty="0"/>
              <a:t> </a:t>
            </a:r>
            <a:r>
              <a:rPr lang="de-DE" dirty="0" err="1"/>
              <a:t>other</a:t>
            </a:r>
            <a:r>
              <a:rPr lang="de-DE" dirty="0"/>
              <a:t> </a:t>
            </a:r>
            <a:r>
              <a:rPr lang="de-DE" dirty="0" err="1"/>
              <a:t>nodes</a:t>
            </a:r>
            <a:endParaRPr lang="de-DE" dirty="0"/>
          </a:p>
          <a:p>
            <a:r>
              <a:rPr lang="de-DE" dirty="0" err="1"/>
              <a:t>There</a:t>
            </a:r>
            <a:r>
              <a:rPr lang="de-DE" dirty="0"/>
              <a:t> </a:t>
            </a:r>
            <a:r>
              <a:rPr lang="de-DE" dirty="0" err="1"/>
              <a:t>is</a:t>
            </a:r>
            <a:r>
              <a:rPr lang="de-DE" dirty="0"/>
              <a:t> </a:t>
            </a:r>
            <a:r>
              <a:rPr lang="de-DE" dirty="0" err="1"/>
              <a:t>no</a:t>
            </a:r>
            <a:r>
              <a:rPr lang="de-DE" dirty="0"/>
              <a:t> </a:t>
            </a:r>
            <a:r>
              <a:rPr lang="de-DE" dirty="0" err="1"/>
              <a:t>better</a:t>
            </a:r>
            <a:r>
              <a:rPr lang="de-DE" dirty="0"/>
              <a:t> </a:t>
            </a:r>
            <a:r>
              <a:rPr lang="de-DE" dirty="0" err="1"/>
              <a:t>or</a:t>
            </a:r>
            <a:r>
              <a:rPr lang="de-DE" dirty="0"/>
              <a:t> </a:t>
            </a:r>
            <a:r>
              <a:rPr lang="de-DE" dirty="0" err="1"/>
              <a:t>primary</a:t>
            </a:r>
            <a:r>
              <a:rPr lang="de-DE" dirty="0"/>
              <a:t> </a:t>
            </a:r>
            <a:r>
              <a:rPr lang="de-DE" dirty="0" err="1"/>
              <a:t>replica</a:t>
            </a:r>
            <a:r>
              <a:rPr lang="de-DE" dirty="0"/>
              <a:t>!</a:t>
            </a:r>
          </a:p>
          <a:p>
            <a:endParaRPr lang="de-DE" dirty="0"/>
          </a:p>
        </p:txBody>
      </p:sp>
      <p:sp>
        <p:nvSpPr>
          <p:cNvPr id="4" name="Foliennummernplatzhalter 3"/>
          <p:cNvSpPr>
            <a:spLocks noGrp="1"/>
          </p:cNvSpPr>
          <p:nvPr>
            <p:ph type="sldNum" sz="quarter" idx="10"/>
          </p:nvPr>
        </p:nvSpPr>
        <p:spPr/>
        <p:txBody>
          <a:bodyPr/>
          <a:lstStyle/>
          <a:p>
            <a:fld id="{BA318A9E-BB36-0C46-9FC2-F9442BF833CA}" type="slidenum">
              <a:rPr lang="en-US" smtClean="0"/>
              <a:t>21</a:t>
            </a:fld>
            <a:endParaRPr lang="en-US"/>
          </a:p>
        </p:txBody>
      </p:sp>
    </p:spTree>
    <p:extLst>
      <p:ext uri="{BB962C8B-B14F-4D97-AF65-F5344CB8AC3E}">
        <p14:creationId xmlns:p14="http://schemas.microsoft.com/office/powerpoint/2010/main" val="6004281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r>
              <a:rPr lang="de-DE" dirty="0" err="1"/>
              <a:t>Each</a:t>
            </a:r>
            <a:r>
              <a:rPr lang="de-DE" dirty="0"/>
              <a:t> </a:t>
            </a:r>
            <a:r>
              <a:rPr lang="de-DE" dirty="0" err="1"/>
              <a:t>node</a:t>
            </a:r>
            <a:r>
              <a:rPr lang="de-DE" dirty="0"/>
              <a:t> “</a:t>
            </a:r>
            <a:r>
              <a:rPr lang="de-DE" dirty="0" err="1"/>
              <a:t>owns</a:t>
            </a:r>
            <a:r>
              <a:rPr lang="de-DE" dirty="0"/>
              <a:t>” a </a:t>
            </a:r>
            <a:r>
              <a:rPr lang="de-DE" dirty="0" err="1"/>
              <a:t>share</a:t>
            </a:r>
            <a:r>
              <a:rPr lang="de-DE" dirty="0"/>
              <a:t> </a:t>
            </a:r>
            <a:r>
              <a:rPr lang="de-DE" dirty="0" err="1"/>
              <a:t>of</a:t>
            </a:r>
            <a:r>
              <a:rPr lang="de-DE" dirty="0"/>
              <a:t> </a:t>
            </a:r>
            <a:r>
              <a:rPr lang="de-DE" dirty="0" err="1"/>
              <a:t>the</a:t>
            </a:r>
            <a:r>
              <a:rPr lang="de-DE" dirty="0"/>
              <a:t> </a:t>
            </a:r>
            <a:r>
              <a:rPr lang="de-DE" dirty="0" err="1"/>
              <a:t>token</a:t>
            </a:r>
            <a:r>
              <a:rPr lang="de-DE" dirty="0"/>
              <a:t> ring</a:t>
            </a:r>
          </a:p>
          <a:p>
            <a:r>
              <a:rPr lang="de-DE" dirty="0" err="1"/>
              <a:t>It</a:t>
            </a:r>
            <a:r>
              <a:rPr lang="de-DE" dirty="0"/>
              <a:t> also </a:t>
            </a:r>
            <a:r>
              <a:rPr lang="de-DE" dirty="0" err="1"/>
              <a:t>hosts</a:t>
            </a:r>
            <a:r>
              <a:rPr lang="de-DE" dirty="0"/>
              <a:t> </a:t>
            </a:r>
            <a:r>
              <a:rPr lang="de-DE" dirty="0" err="1"/>
              <a:t>replicas</a:t>
            </a:r>
            <a:r>
              <a:rPr lang="de-DE" dirty="0"/>
              <a:t> </a:t>
            </a:r>
            <a:r>
              <a:rPr lang="de-DE" dirty="0" err="1"/>
              <a:t>for</a:t>
            </a:r>
            <a:r>
              <a:rPr lang="de-DE" dirty="0"/>
              <a:t> </a:t>
            </a:r>
            <a:r>
              <a:rPr lang="de-DE" dirty="0" err="1"/>
              <a:t>other</a:t>
            </a:r>
            <a:r>
              <a:rPr lang="de-DE" dirty="0"/>
              <a:t> </a:t>
            </a:r>
            <a:r>
              <a:rPr lang="de-DE" dirty="0" err="1"/>
              <a:t>nodes</a:t>
            </a:r>
            <a:endParaRPr lang="de-DE" dirty="0"/>
          </a:p>
          <a:p>
            <a:r>
              <a:rPr lang="de-DE" dirty="0" err="1"/>
              <a:t>There</a:t>
            </a:r>
            <a:r>
              <a:rPr lang="de-DE" dirty="0"/>
              <a:t> </a:t>
            </a:r>
            <a:r>
              <a:rPr lang="de-DE" dirty="0" err="1"/>
              <a:t>is</a:t>
            </a:r>
            <a:r>
              <a:rPr lang="de-DE" dirty="0"/>
              <a:t> </a:t>
            </a:r>
            <a:r>
              <a:rPr lang="de-DE" dirty="0" err="1"/>
              <a:t>no</a:t>
            </a:r>
            <a:r>
              <a:rPr lang="de-DE" dirty="0"/>
              <a:t> </a:t>
            </a:r>
            <a:r>
              <a:rPr lang="de-DE" dirty="0" err="1"/>
              <a:t>better</a:t>
            </a:r>
            <a:r>
              <a:rPr lang="de-DE" dirty="0"/>
              <a:t> </a:t>
            </a:r>
            <a:r>
              <a:rPr lang="de-DE" dirty="0" err="1"/>
              <a:t>or</a:t>
            </a:r>
            <a:r>
              <a:rPr lang="de-DE" dirty="0"/>
              <a:t> </a:t>
            </a:r>
            <a:r>
              <a:rPr lang="de-DE" dirty="0" err="1"/>
              <a:t>primary</a:t>
            </a:r>
            <a:r>
              <a:rPr lang="de-DE" dirty="0"/>
              <a:t> </a:t>
            </a:r>
            <a:r>
              <a:rPr lang="de-DE" dirty="0" err="1"/>
              <a:t>replica</a:t>
            </a:r>
            <a:r>
              <a:rPr lang="de-DE" dirty="0"/>
              <a:t>!</a:t>
            </a:r>
          </a:p>
          <a:p>
            <a:endParaRPr lang="de-DE" dirty="0"/>
          </a:p>
        </p:txBody>
      </p:sp>
      <p:sp>
        <p:nvSpPr>
          <p:cNvPr id="4" name="Foliennummernplatzhalter 3"/>
          <p:cNvSpPr>
            <a:spLocks noGrp="1"/>
          </p:cNvSpPr>
          <p:nvPr>
            <p:ph type="sldNum" sz="quarter" idx="10"/>
          </p:nvPr>
        </p:nvSpPr>
        <p:spPr/>
        <p:txBody>
          <a:bodyPr/>
          <a:lstStyle/>
          <a:p>
            <a:fld id="{BA318A9E-BB36-0C46-9FC2-F9442BF833CA}" type="slidenum">
              <a:rPr lang="en-US" smtClean="0"/>
              <a:t>22</a:t>
            </a:fld>
            <a:endParaRPr lang="en-US"/>
          </a:p>
        </p:txBody>
      </p:sp>
    </p:spTree>
    <p:extLst>
      <p:ext uri="{BB962C8B-B14F-4D97-AF65-F5344CB8AC3E}">
        <p14:creationId xmlns:p14="http://schemas.microsoft.com/office/powerpoint/2010/main" val="786539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A318A9E-BB36-0C46-9FC2-F9442BF833CA}" type="slidenum">
              <a:rPr lang="en-US" smtClean="0"/>
              <a:t>23</a:t>
            </a:fld>
            <a:endParaRPr lang="en-US"/>
          </a:p>
        </p:txBody>
      </p:sp>
    </p:spTree>
    <p:extLst>
      <p:ext uri="{BB962C8B-B14F-4D97-AF65-F5344CB8AC3E}">
        <p14:creationId xmlns:p14="http://schemas.microsoft.com/office/powerpoint/2010/main" val="944559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Now I’d like to show you Cassandra in action and what that experience is like, working with CQL in DataStax Enterprise</a:t>
            </a:r>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3</a:t>
            </a:fld>
            <a:endParaRPr lang="en-US" dirty="0"/>
          </a:p>
        </p:txBody>
      </p:sp>
    </p:spTree>
    <p:extLst>
      <p:ext uri="{BB962C8B-B14F-4D97-AF65-F5344CB8AC3E}">
        <p14:creationId xmlns:p14="http://schemas.microsoft.com/office/powerpoint/2010/main" val="40676467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BA318A9E-BB36-0C46-9FC2-F9442BF833CA}" type="slidenum">
              <a:rPr lang="en-US" smtClean="0"/>
              <a:t>24</a:t>
            </a:fld>
            <a:endParaRPr lang="en-US"/>
          </a:p>
        </p:txBody>
      </p:sp>
    </p:spTree>
    <p:extLst>
      <p:ext uri="{BB962C8B-B14F-4D97-AF65-F5344CB8AC3E}">
        <p14:creationId xmlns:p14="http://schemas.microsoft.com/office/powerpoint/2010/main" val="20720786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BA318A9E-BB36-0C46-9FC2-F9442BF833CA}" type="slidenum">
              <a:rPr lang="en-US" smtClean="0"/>
              <a:t>25</a:t>
            </a:fld>
            <a:endParaRPr lang="en-US"/>
          </a:p>
        </p:txBody>
      </p:sp>
    </p:spTree>
    <p:extLst>
      <p:ext uri="{BB962C8B-B14F-4D97-AF65-F5344CB8AC3E}">
        <p14:creationId xmlns:p14="http://schemas.microsoft.com/office/powerpoint/2010/main" val="15968689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
        <p:nvSpPr>
          <p:cNvPr id="4" name="Footer Placeholder 3"/>
          <p:cNvSpPr>
            <a:spLocks noGrp="1"/>
          </p:cNvSpPr>
          <p:nvPr>
            <p:ph type="ftr" sz="quarter" idx="10"/>
          </p:nvPr>
        </p:nvSpPr>
        <p:spPr/>
        <p:txBody>
          <a:bodyPr/>
          <a:lstStyle/>
          <a:p>
            <a:r>
              <a:rPr lang="en-US"/>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30</a:t>
            </a:fld>
            <a:endParaRPr lang="en-US" dirty="0"/>
          </a:p>
        </p:txBody>
      </p:sp>
    </p:spTree>
    <p:extLst>
      <p:ext uri="{BB962C8B-B14F-4D97-AF65-F5344CB8AC3E}">
        <p14:creationId xmlns:p14="http://schemas.microsoft.com/office/powerpoint/2010/main" val="6672597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
        <p:nvSpPr>
          <p:cNvPr id="4" name="Footer Placeholder 3"/>
          <p:cNvSpPr>
            <a:spLocks noGrp="1"/>
          </p:cNvSpPr>
          <p:nvPr>
            <p:ph type="ftr" sz="quarter" idx="10"/>
          </p:nvPr>
        </p:nvSpPr>
        <p:spPr/>
        <p:txBody>
          <a:bodyPr/>
          <a:lstStyle/>
          <a:p>
            <a:r>
              <a:rPr lang="en-US"/>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31</a:t>
            </a:fld>
            <a:endParaRPr lang="en-US" dirty="0"/>
          </a:p>
        </p:txBody>
      </p:sp>
    </p:spTree>
    <p:extLst>
      <p:ext uri="{BB962C8B-B14F-4D97-AF65-F5344CB8AC3E}">
        <p14:creationId xmlns:p14="http://schemas.microsoft.com/office/powerpoint/2010/main" val="23625088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fontAlgn="base"/>
            <a:r>
              <a:rPr lang="de-DE" sz="1200" b="0" i="0" kern="1200" dirty="0">
                <a:solidFill>
                  <a:schemeClr val="tx1"/>
                </a:solidFill>
                <a:effectLst/>
                <a:latin typeface="+mn-lt"/>
                <a:ea typeface="+mn-ea"/>
                <a:cs typeface="+mn-cs"/>
              </a:rPr>
              <a:t>I </a:t>
            </a:r>
            <a:r>
              <a:rPr lang="de-DE" sz="1200" b="0" i="0" kern="1200" dirty="0" err="1">
                <a:solidFill>
                  <a:schemeClr val="tx1"/>
                </a:solidFill>
                <a:effectLst/>
                <a:latin typeface="+mn-lt"/>
                <a:ea typeface="+mn-ea"/>
                <a:cs typeface="+mn-cs"/>
              </a:rPr>
              <a:t>need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insert</a:t>
            </a:r>
            <a:r>
              <a:rPr lang="de-DE" sz="1200" b="0" i="0" kern="1200" dirty="0">
                <a:solidFill>
                  <a:schemeClr val="tx1"/>
                </a:solidFill>
                <a:effectLst/>
                <a:latin typeface="+mn-lt"/>
                <a:ea typeface="+mn-ea"/>
                <a:cs typeface="+mn-cs"/>
              </a:rPr>
              <a:t> 60GB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data</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into</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cassandra</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day</a:t>
            </a:r>
            <a:r>
              <a:rPr lang="de-DE" sz="1200" b="0" i="0" kern="1200" dirty="0">
                <a:solidFill>
                  <a:schemeClr val="tx1"/>
                </a:solidFill>
                <a:effectLst/>
                <a:latin typeface="+mn-lt"/>
                <a:ea typeface="+mn-ea"/>
                <a:cs typeface="+mn-cs"/>
              </a:rPr>
              <a:t>.</a:t>
            </a:r>
          </a:p>
          <a:p>
            <a:pPr fontAlgn="base"/>
            <a:endParaRPr lang="de-DE" sz="1200" b="0" i="0" kern="1200" dirty="0">
              <a:solidFill>
                <a:schemeClr val="tx1"/>
              </a:solidFill>
              <a:effectLst/>
              <a:latin typeface="+mn-lt"/>
              <a:ea typeface="+mn-ea"/>
              <a:cs typeface="+mn-cs"/>
            </a:endParaRPr>
          </a:p>
          <a:p>
            <a:pPr fontAlgn="base"/>
            <a:r>
              <a:rPr lang="de-DE" sz="1200" b="0" i="0" kern="1200" dirty="0">
                <a:solidFill>
                  <a:schemeClr val="tx1"/>
                </a:solidFill>
                <a:effectLst/>
                <a:latin typeface="+mn-lt"/>
                <a:ea typeface="+mn-ea"/>
                <a:cs typeface="+mn-cs"/>
              </a:rPr>
              <a:t>This </a:t>
            </a:r>
            <a:r>
              <a:rPr lang="de-DE" sz="1200" b="0" i="0" kern="1200" dirty="0" err="1">
                <a:solidFill>
                  <a:schemeClr val="tx1"/>
                </a:solidFill>
                <a:effectLst/>
                <a:latin typeface="+mn-lt"/>
                <a:ea typeface="+mn-ea"/>
                <a:cs typeface="+mn-cs"/>
              </a:rPr>
              <a:t>breaks</a:t>
            </a:r>
            <a:r>
              <a:rPr lang="de-DE" sz="1200" b="0" i="0" kern="1200" dirty="0">
                <a:solidFill>
                  <a:schemeClr val="tx1"/>
                </a:solidFill>
                <a:effectLst/>
                <a:latin typeface="+mn-lt"/>
                <a:ea typeface="+mn-ea"/>
                <a:cs typeface="+mn-cs"/>
              </a:rPr>
              <a:t> down </a:t>
            </a:r>
            <a:r>
              <a:rPr lang="de-DE" sz="1200" b="0" i="0" kern="1200" dirty="0" err="1">
                <a:solidFill>
                  <a:schemeClr val="tx1"/>
                </a:solidFill>
                <a:effectLst/>
                <a:latin typeface="+mn-lt"/>
                <a:ea typeface="+mn-ea"/>
                <a:cs typeface="+mn-cs"/>
              </a:rPr>
              <a:t>into</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100 </a:t>
            </a:r>
            <a:r>
              <a:rPr lang="de-DE" sz="1200" b="0" i="0" kern="1200" dirty="0" err="1">
                <a:solidFill>
                  <a:schemeClr val="tx1"/>
                </a:solidFill>
                <a:effectLst/>
                <a:latin typeface="+mn-lt"/>
                <a:ea typeface="+mn-ea"/>
                <a:cs typeface="+mn-cs"/>
              </a:rPr>
              <a:t>sets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keys</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150,000 </a:t>
            </a:r>
            <a:r>
              <a:rPr lang="de-DE" sz="1200" b="0" i="0" kern="1200" dirty="0" err="1">
                <a:solidFill>
                  <a:schemeClr val="tx1"/>
                </a:solidFill>
                <a:effectLst/>
                <a:latin typeface="+mn-lt"/>
                <a:ea typeface="+mn-ea"/>
                <a:cs typeface="+mn-cs"/>
              </a:rPr>
              <a:t>keys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set</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4KB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data</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key</a:t>
            </a:r>
            <a:r>
              <a:rPr lang="de-DE" sz="1200" b="0" i="0" kern="1200" dirty="0">
                <a:solidFill>
                  <a:schemeClr val="tx1"/>
                </a:solidFill>
                <a:effectLst/>
                <a:latin typeface="+mn-lt"/>
                <a:ea typeface="+mn-ea"/>
                <a:cs typeface="+mn-cs"/>
              </a:rPr>
              <a:t> </a:t>
            </a:r>
          </a:p>
          <a:p>
            <a:pPr fontAlgn="base"/>
            <a:r>
              <a:rPr lang="de-DE" sz="1200" b="0" i="0" kern="1200" dirty="0">
                <a:solidFill>
                  <a:schemeClr val="tx1"/>
                </a:solidFill>
                <a:effectLst/>
                <a:latin typeface="+mn-lt"/>
                <a:ea typeface="+mn-ea"/>
                <a:cs typeface="+mn-cs"/>
              </a:rPr>
              <a:t>In </a:t>
            </a:r>
            <a:r>
              <a:rPr lang="de-DE" sz="1200" b="0" i="0" kern="1200" dirty="0" err="1">
                <a:solidFill>
                  <a:schemeClr val="tx1"/>
                </a:solidFill>
                <a:effectLst/>
                <a:latin typeface="+mn-lt"/>
                <a:ea typeface="+mn-ea"/>
                <a:cs typeface="+mn-cs"/>
              </a:rPr>
              <a:t>terms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write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performance</a:t>
            </a:r>
            <a:r>
              <a:rPr lang="de-DE" sz="1200" b="0" i="0" kern="1200" dirty="0">
                <a:solidFill>
                  <a:schemeClr val="tx1"/>
                </a:solidFill>
                <a:effectLst/>
                <a:latin typeface="+mn-lt"/>
                <a:ea typeface="+mn-ea"/>
                <a:cs typeface="+mn-cs"/>
              </a:rPr>
              <a:t> am I </a:t>
            </a:r>
            <a:r>
              <a:rPr lang="de-DE" sz="1200" b="0" i="0" kern="1200" dirty="0" err="1">
                <a:solidFill>
                  <a:schemeClr val="tx1"/>
                </a:solidFill>
                <a:effectLst/>
                <a:latin typeface="+mn-lt"/>
                <a:ea typeface="+mn-ea"/>
                <a:cs typeface="+mn-cs"/>
              </a:rPr>
              <a:t>better</a:t>
            </a:r>
            <a:r>
              <a:rPr lang="de-DE" sz="1200" b="0" i="0" kern="1200" dirty="0">
                <a:solidFill>
                  <a:schemeClr val="tx1"/>
                </a:solidFill>
                <a:effectLst/>
                <a:latin typeface="+mn-lt"/>
                <a:ea typeface="+mn-ea"/>
                <a:cs typeface="+mn-cs"/>
              </a:rPr>
              <a:t> off </a:t>
            </a:r>
            <a:r>
              <a:rPr lang="de-DE" sz="1200" b="0" i="0" kern="1200" dirty="0" err="1">
                <a:solidFill>
                  <a:schemeClr val="tx1"/>
                </a:solidFill>
                <a:effectLst/>
                <a:latin typeface="+mn-lt"/>
                <a:ea typeface="+mn-ea"/>
                <a:cs typeface="+mn-cs"/>
              </a:rPr>
              <a:t>using</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1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set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with</a:t>
            </a:r>
            <a:r>
              <a:rPr lang="de-DE" sz="1200" b="0" i="0" kern="1200" dirty="0">
                <a:solidFill>
                  <a:schemeClr val="tx1"/>
                </a:solidFill>
                <a:effectLst/>
                <a:latin typeface="+mn-lt"/>
                <a:ea typeface="+mn-ea"/>
                <a:cs typeface="+mn-cs"/>
              </a:rPr>
              <a:t> 150,000 </a:t>
            </a:r>
            <a:r>
              <a:rPr lang="de-DE" sz="1200" b="0" i="0" kern="1200" dirty="0" err="1">
                <a:solidFill>
                  <a:schemeClr val="tx1"/>
                </a:solidFill>
                <a:effectLst/>
                <a:latin typeface="+mn-lt"/>
                <a:ea typeface="+mn-ea"/>
                <a:cs typeface="+mn-cs"/>
              </a:rPr>
              <a:t>keys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row</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10 </a:t>
            </a:r>
            <a:r>
              <a:rPr lang="de-DE" sz="1200" b="0" i="0" kern="1200" dirty="0" err="1">
                <a:solidFill>
                  <a:schemeClr val="tx1"/>
                </a:solidFill>
                <a:effectLst/>
                <a:latin typeface="+mn-lt"/>
                <a:ea typeface="+mn-ea"/>
                <a:cs typeface="+mn-cs"/>
              </a:rPr>
              <a:t>rows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set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with</a:t>
            </a:r>
            <a:r>
              <a:rPr lang="de-DE" sz="1200" b="0" i="0" kern="1200" dirty="0">
                <a:solidFill>
                  <a:schemeClr val="tx1"/>
                </a:solidFill>
                <a:effectLst/>
                <a:latin typeface="+mn-lt"/>
                <a:ea typeface="+mn-ea"/>
                <a:cs typeface="+mn-cs"/>
              </a:rPr>
              <a:t> 15,000 </a:t>
            </a:r>
            <a:r>
              <a:rPr lang="de-DE" sz="1200" b="0" i="0" kern="1200" dirty="0" err="1">
                <a:solidFill>
                  <a:schemeClr val="tx1"/>
                </a:solidFill>
                <a:effectLst/>
                <a:latin typeface="+mn-lt"/>
                <a:ea typeface="+mn-ea"/>
                <a:cs typeface="+mn-cs"/>
              </a:rPr>
              <a:t>keys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row</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100 </a:t>
            </a:r>
            <a:r>
              <a:rPr lang="de-DE" sz="1200" b="0" i="0" kern="1200" dirty="0" err="1">
                <a:solidFill>
                  <a:schemeClr val="tx1"/>
                </a:solidFill>
                <a:effectLst/>
                <a:latin typeface="+mn-lt"/>
                <a:ea typeface="+mn-ea"/>
                <a:cs typeface="+mn-cs"/>
              </a:rPr>
              <a:t>rows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set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with</a:t>
            </a:r>
            <a:r>
              <a:rPr lang="de-DE" sz="1200" b="0" i="0" kern="1200" dirty="0">
                <a:solidFill>
                  <a:schemeClr val="tx1"/>
                </a:solidFill>
                <a:effectLst/>
                <a:latin typeface="+mn-lt"/>
                <a:ea typeface="+mn-ea"/>
                <a:cs typeface="+mn-cs"/>
              </a:rPr>
              <a:t> 1,500 </a:t>
            </a:r>
            <a:r>
              <a:rPr lang="de-DE" sz="1200" b="0" i="0" kern="1200" dirty="0" err="1">
                <a:solidFill>
                  <a:schemeClr val="tx1"/>
                </a:solidFill>
                <a:effectLst/>
                <a:latin typeface="+mn-lt"/>
                <a:ea typeface="+mn-ea"/>
                <a:cs typeface="+mn-cs"/>
              </a:rPr>
              <a:t>keys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row</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1000 </a:t>
            </a:r>
            <a:r>
              <a:rPr lang="de-DE" sz="1200" b="0" i="0" kern="1200" dirty="0" err="1">
                <a:solidFill>
                  <a:schemeClr val="tx1"/>
                </a:solidFill>
                <a:effectLst/>
                <a:latin typeface="+mn-lt"/>
                <a:ea typeface="+mn-ea"/>
                <a:cs typeface="+mn-cs"/>
              </a:rPr>
              <a:t>rows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set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with</a:t>
            </a:r>
            <a:r>
              <a:rPr lang="de-DE" sz="1200" b="0" i="0" kern="1200" dirty="0">
                <a:solidFill>
                  <a:schemeClr val="tx1"/>
                </a:solidFill>
                <a:effectLst/>
                <a:latin typeface="+mn-lt"/>
                <a:ea typeface="+mn-ea"/>
                <a:cs typeface="+mn-cs"/>
              </a:rPr>
              <a:t> 150 </a:t>
            </a:r>
            <a:r>
              <a:rPr lang="de-DE" sz="1200" b="0" i="0" kern="1200" dirty="0" err="1">
                <a:solidFill>
                  <a:schemeClr val="tx1"/>
                </a:solidFill>
                <a:effectLst/>
                <a:latin typeface="+mn-lt"/>
                <a:ea typeface="+mn-ea"/>
                <a:cs typeface="+mn-cs"/>
              </a:rPr>
              <a:t>keys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a:t>
            </a:r>
          </a:p>
          <a:p>
            <a:pPr fontAlgn="base"/>
            <a:r>
              <a:rPr lang="de-DE" sz="1200" b="0" i="0" kern="1200" dirty="0" err="1">
                <a:solidFill>
                  <a:schemeClr val="tx1"/>
                </a:solidFill>
                <a:effectLst/>
                <a:latin typeface="+mn-lt"/>
                <a:ea typeface="+mn-ea"/>
                <a:cs typeface="+mn-cs"/>
              </a:rPr>
              <a:t>Another</a:t>
            </a:r>
            <a:r>
              <a:rPr lang="de-DE" sz="1200" b="0" i="0" kern="1200" dirty="0">
                <a:solidFill>
                  <a:schemeClr val="tx1"/>
                </a:solidFill>
                <a:effectLst/>
                <a:latin typeface="+mn-lt"/>
                <a:ea typeface="+mn-ea"/>
                <a:cs typeface="+mn-cs"/>
              </a:rPr>
              <a:t> variable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consider</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my</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data</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expires</a:t>
            </a:r>
            <a:r>
              <a:rPr lang="de-DE" sz="1200" b="0" i="0" kern="1200" dirty="0">
                <a:solidFill>
                  <a:schemeClr val="tx1"/>
                </a:solidFill>
                <a:effectLst/>
                <a:latin typeface="+mn-lt"/>
                <a:ea typeface="+mn-ea"/>
                <a:cs typeface="+mn-cs"/>
              </a:rPr>
              <a:t> after 24 </a:t>
            </a:r>
            <a:r>
              <a:rPr lang="de-DE" sz="1200" b="0" i="0" kern="1200" dirty="0" err="1">
                <a:solidFill>
                  <a:schemeClr val="tx1"/>
                </a:solidFill>
                <a:effectLst/>
                <a:latin typeface="+mn-lt"/>
                <a:ea typeface="+mn-ea"/>
                <a:cs typeface="+mn-cs"/>
              </a:rPr>
              <a:t>hours</a:t>
            </a:r>
            <a:r>
              <a:rPr lang="de-DE" sz="1200" b="0" i="0" kern="1200" dirty="0">
                <a:solidFill>
                  <a:schemeClr val="tx1"/>
                </a:solidFill>
                <a:effectLst/>
                <a:latin typeface="+mn-lt"/>
                <a:ea typeface="+mn-ea"/>
                <a:cs typeface="+mn-cs"/>
              </a:rPr>
              <a:t> so I am </a:t>
            </a:r>
            <a:r>
              <a:rPr lang="de-DE" sz="1200" b="0" i="0" kern="1200" dirty="0" err="1">
                <a:solidFill>
                  <a:schemeClr val="tx1"/>
                </a:solidFill>
                <a:effectLst/>
                <a:latin typeface="+mn-lt"/>
                <a:ea typeface="+mn-ea"/>
                <a:cs typeface="+mn-cs"/>
              </a:rPr>
              <a:t>using</a:t>
            </a:r>
            <a:r>
              <a:rPr lang="de-DE" sz="1200" b="0" i="0" kern="1200" dirty="0">
                <a:solidFill>
                  <a:schemeClr val="tx1"/>
                </a:solidFill>
                <a:effectLst/>
                <a:latin typeface="+mn-lt"/>
                <a:ea typeface="+mn-ea"/>
                <a:cs typeface="+mn-cs"/>
              </a:rPr>
              <a:t> TTL=86400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automate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expiration</a:t>
            </a:r>
            <a:endParaRPr lang="de-DE" sz="1200" b="0" i="0" kern="1200" dirty="0">
              <a:solidFill>
                <a:schemeClr val="tx1"/>
              </a:solidFill>
              <a:effectLst/>
              <a:latin typeface="+mn-lt"/>
              <a:ea typeface="+mn-ea"/>
              <a:cs typeface="+mn-cs"/>
            </a:endParaRPr>
          </a:p>
          <a:p>
            <a:pPr fontAlgn="base"/>
            <a:r>
              <a:rPr lang="de-DE" sz="1200" b="0" i="0" kern="1200" dirty="0">
                <a:solidFill>
                  <a:schemeClr val="tx1"/>
                </a:solidFill>
                <a:effectLst/>
                <a:latin typeface="+mn-lt"/>
                <a:ea typeface="+mn-ea"/>
                <a:cs typeface="+mn-cs"/>
              </a:rPr>
              <a:t>More </a:t>
            </a:r>
            <a:r>
              <a:rPr lang="de-DE" sz="1200" b="0" i="0" kern="1200" dirty="0" err="1">
                <a:solidFill>
                  <a:schemeClr val="tx1"/>
                </a:solidFill>
                <a:effectLst/>
                <a:latin typeface="+mn-lt"/>
                <a:ea typeface="+mn-ea"/>
                <a:cs typeface="+mn-cs"/>
              </a:rPr>
              <a:t>specific</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details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about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my</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configuration</a:t>
            </a:r>
            <a:r>
              <a:rPr lang="de-DE" sz="1200" b="0" i="0" kern="1200" dirty="0">
                <a:solidFill>
                  <a:schemeClr val="tx1"/>
                </a:solidFill>
                <a:effectLst/>
                <a:latin typeface="+mn-lt"/>
                <a:ea typeface="+mn-ea"/>
                <a:cs typeface="+mn-cs"/>
              </a:rPr>
              <a:t>:</a:t>
            </a:r>
          </a:p>
          <a:p>
            <a:pPr fontAlgn="base"/>
            <a:r>
              <a:rPr lang="de-DE" sz="1200" b="0" i="0" kern="1200" dirty="0">
                <a:solidFill>
                  <a:schemeClr val="tx1"/>
                </a:solidFill>
                <a:effectLst/>
                <a:latin typeface="+mn-lt"/>
                <a:ea typeface="+mn-ea"/>
                <a:cs typeface="+mn-cs"/>
              </a:rPr>
              <a:t>CREATE TABLE </a:t>
            </a:r>
            <a:r>
              <a:rPr lang="de-DE" sz="1200" b="0" i="0" kern="1200" dirty="0" err="1">
                <a:solidFill>
                  <a:schemeClr val="tx1"/>
                </a:solidFill>
                <a:effectLst/>
                <a:latin typeface="+mn-lt"/>
                <a:ea typeface="+mn-ea"/>
                <a:cs typeface="+mn-cs"/>
              </a:rPr>
              <a:t>stuff</a:t>
            </a:r>
            <a:r>
              <a:rPr lang="de-DE" sz="1200" b="0" i="0" kern="1200" dirty="0">
                <a:solidFill>
                  <a:schemeClr val="tx1"/>
                </a:solidFill>
                <a:effectLst/>
                <a:latin typeface="+mn-lt"/>
                <a:ea typeface="+mn-ea"/>
                <a:cs typeface="+mn-cs"/>
              </a:rPr>
              <a:t> ( </a:t>
            </a:r>
            <a:r>
              <a:rPr lang="de-DE" sz="1200" b="0" i="0" kern="1200" dirty="0" err="1">
                <a:solidFill>
                  <a:schemeClr val="tx1"/>
                </a:solidFill>
                <a:effectLst/>
                <a:latin typeface="+mn-lt"/>
                <a:ea typeface="+mn-ea"/>
                <a:cs typeface="+mn-cs"/>
              </a:rPr>
              <a:t>stuff_id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text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stuff_column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text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value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blob</a:t>
            </a:r>
            <a:r>
              <a:rPr lang="de-DE" sz="1200" b="0" i="0" kern="1200" dirty="0">
                <a:solidFill>
                  <a:schemeClr val="tx1"/>
                </a:solidFill>
                <a:effectLst/>
                <a:latin typeface="+mn-lt"/>
                <a:ea typeface="+mn-ea"/>
                <a:cs typeface="+mn-cs"/>
              </a:rPr>
              <a:t>, PRIMARY KEY (</a:t>
            </a:r>
            <a:r>
              <a:rPr lang="de-DE" sz="1200" b="0" i="0" kern="1200" dirty="0" err="1">
                <a:solidFill>
                  <a:schemeClr val="tx1"/>
                </a:solidFill>
                <a:effectLst/>
                <a:latin typeface="+mn-lt"/>
                <a:ea typeface="+mn-ea"/>
                <a:cs typeface="+mn-cs"/>
              </a:rPr>
              <a:t>stuff_id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stuff_column</a:t>
            </a:r>
            <a:r>
              <a:rPr lang="de-DE" sz="1200" b="0" i="0" kern="1200" dirty="0">
                <a:solidFill>
                  <a:schemeClr val="tx1"/>
                </a:solidFill>
                <a:effectLst/>
                <a:latin typeface="+mn-lt"/>
                <a:ea typeface="+mn-ea"/>
                <a:cs typeface="+mn-cs"/>
              </a:rPr>
              <a:t>) ) WITH COMPACT STORAGE AND </a:t>
            </a:r>
            <a:r>
              <a:rPr lang="de-DE" sz="1200" b="0" i="0" kern="1200" dirty="0" err="1">
                <a:solidFill>
                  <a:schemeClr val="tx1"/>
                </a:solidFill>
                <a:effectLst/>
                <a:latin typeface="+mn-lt"/>
                <a:ea typeface="+mn-ea"/>
                <a:cs typeface="+mn-cs"/>
              </a:rPr>
              <a:t>bloom_filter_fp_chance</a:t>
            </a:r>
            <a:r>
              <a:rPr lang="de-DE" sz="1200" b="0" i="0" kern="1200" dirty="0">
                <a:solidFill>
                  <a:schemeClr val="tx1"/>
                </a:solidFill>
                <a:effectLst/>
                <a:latin typeface="+mn-lt"/>
                <a:ea typeface="+mn-ea"/>
                <a:cs typeface="+mn-cs"/>
              </a:rPr>
              <a:t>=0.100000 AND </a:t>
            </a:r>
            <a:r>
              <a:rPr lang="de-DE" sz="1200" b="0" i="0" kern="1200" dirty="0" err="1">
                <a:solidFill>
                  <a:schemeClr val="tx1"/>
                </a:solidFill>
                <a:effectLst/>
                <a:latin typeface="+mn-lt"/>
                <a:ea typeface="+mn-ea"/>
                <a:cs typeface="+mn-cs"/>
              </a:rPr>
              <a:t>caching</a:t>
            </a:r>
            <a:r>
              <a:rPr lang="de-DE" sz="1200" b="0" i="0" kern="1200" dirty="0">
                <a:solidFill>
                  <a:schemeClr val="tx1"/>
                </a:solidFill>
                <a:effectLst/>
                <a:latin typeface="+mn-lt"/>
                <a:ea typeface="+mn-ea"/>
                <a:cs typeface="+mn-cs"/>
              </a:rPr>
              <a:t>='KEYS_ONLY' AND </a:t>
            </a:r>
            <a:r>
              <a:rPr lang="de-DE" sz="1200" b="0" i="0" kern="1200" dirty="0" err="1">
                <a:solidFill>
                  <a:schemeClr val="tx1"/>
                </a:solidFill>
                <a:effectLst/>
                <a:latin typeface="+mn-lt"/>
                <a:ea typeface="+mn-ea"/>
                <a:cs typeface="+mn-cs"/>
              </a:rPr>
              <a:t>comment</a:t>
            </a:r>
            <a:r>
              <a:rPr lang="de-DE" sz="1200" b="0" i="0" kern="1200" dirty="0">
                <a:solidFill>
                  <a:schemeClr val="tx1"/>
                </a:solidFill>
                <a:effectLst/>
                <a:latin typeface="+mn-lt"/>
                <a:ea typeface="+mn-ea"/>
                <a:cs typeface="+mn-cs"/>
              </a:rPr>
              <a:t>='' AND </a:t>
            </a:r>
            <a:r>
              <a:rPr lang="de-DE" sz="1200" b="0" i="0" kern="1200" dirty="0" err="1">
                <a:solidFill>
                  <a:schemeClr val="tx1"/>
                </a:solidFill>
                <a:effectLst/>
                <a:latin typeface="+mn-lt"/>
                <a:ea typeface="+mn-ea"/>
                <a:cs typeface="+mn-cs"/>
              </a:rPr>
              <a:t>dclocal_read_repair_chance</a:t>
            </a:r>
            <a:r>
              <a:rPr lang="de-DE" sz="1200" b="0" i="0" kern="1200" dirty="0">
                <a:solidFill>
                  <a:schemeClr val="tx1"/>
                </a:solidFill>
                <a:effectLst/>
                <a:latin typeface="+mn-lt"/>
                <a:ea typeface="+mn-ea"/>
                <a:cs typeface="+mn-cs"/>
              </a:rPr>
              <a:t>=0.000000 AND </a:t>
            </a:r>
            <a:r>
              <a:rPr lang="de-DE" sz="1200" b="0" i="0" kern="1200" dirty="0" err="1">
                <a:solidFill>
                  <a:schemeClr val="tx1"/>
                </a:solidFill>
                <a:effectLst/>
                <a:latin typeface="+mn-lt"/>
                <a:ea typeface="+mn-ea"/>
                <a:cs typeface="+mn-cs"/>
              </a:rPr>
              <a:t>gc_grace_seconds</a:t>
            </a:r>
            <a:r>
              <a:rPr lang="de-DE" sz="1200" b="0" i="0" kern="1200" dirty="0">
                <a:solidFill>
                  <a:schemeClr val="tx1"/>
                </a:solidFill>
                <a:effectLst/>
                <a:latin typeface="+mn-lt"/>
                <a:ea typeface="+mn-ea"/>
                <a:cs typeface="+mn-cs"/>
              </a:rPr>
              <a:t>=39600 AND </a:t>
            </a:r>
            <a:r>
              <a:rPr lang="de-DE" sz="1200" b="0" i="0" kern="1200" dirty="0" err="1">
                <a:solidFill>
                  <a:schemeClr val="tx1"/>
                </a:solidFill>
                <a:effectLst/>
                <a:latin typeface="+mn-lt"/>
                <a:ea typeface="+mn-ea"/>
                <a:cs typeface="+mn-cs"/>
              </a:rPr>
              <a:t>read_repair_chance</a:t>
            </a:r>
            <a:r>
              <a:rPr lang="de-DE" sz="1200" b="0" i="0" kern="1200" dirty="0">
                <a:solidFill>
                  <a:schemeClr val="tx1"/>
                </a:solidFill>
                <a:effectLst/>
                <a:latin typeface="+mn-lt"/>
                <a:ea typeface="+mn-ea"/>
                <a:cs typeface="+mn-cs"/>
              </a:rPr>
              <a:t>=0.100000 AND </a:t>
            </a:r>
            <a:r>
              <a:rPr lang="de-DE" sz="1200" b="0" i="0" kern="1200" dirty="0" err="1">
                <a:solidFill>
                  <a:schemeClr val="tx1"/>
                </a:solidFill>
                <a:effectLst/>
                <a:latin typeface="+mn-lt"/>
                <a:ea typeface="+mn-ea"/>
                <a:cs typeface="+mn-cs"/>
              </a:rPr>
              <a:t>replicate_on_write</a:t>
            </a:r>
            <a:r>
              <a:rPr lang="de-DE" sz="1200" b="0" i="0" kern="1200" dirty="0">
                <a:solidFill>
                  <a:schemeClr val="tx1"/>
                </a:solidFill>
                <a:effectLst/>
                <a:latin typeface="+mn-lt"/>
                <a:ea typeface="+mn-ea"/>
                <a:cs typeface="+mn-cs"/>
              </a:rPr>
              <a:t>='</a:t>
            </a:r>
            <a:r>
              <a:rPr lang="de-DE" sz="1200" b="0" i="0" kern="1200" dirty="0" err="1">
                <a:solidFill>
                  <a:schemeClr val="tx1"/>
                </a:solidFill>
                <a:effectLst/>
                <a:latin typeface="+mn-lt"/>
                <a:ea typeface="+mn-ea"/>
                <a:cs typeface="+mn-cs"/>
              </a:rPr>
              <a:t>true</a:t>
            </a:r>
            <a:r>
              <a:rPr lang="de-DE" sz="1200" b="0" i="0" kern="1200" dirty="0">
                <a:solidFill>
                  <a:schemeClr val="tx1"/>
                </a:solidFill>
                <a:effectLst/>
                <a:latin typeface="+mn-lt"/>
                <a:ea typeface="+mn-ea"/>
                <a:cs typeface="+mn-cs"/>
              </a:rPr>
              <a:t>' AND </a:t>
            </a:r>
            <a:r>
              <a:rPr lang="de-DE" sz="1200" b="0" i="0" kern="1200" dirty="0" err="1">
                <a:solidFill>
                  <a:schemeClr val="tx1"/>
                </a:solidFill>
                <a:effectLst/>
                <a:latin typeface="+mn-lt"/>
                <a:ea typeface="+mn-ea"/>
                <a:cs typeface="+mn-cs"/>
              </a:rPr>
              <a:t>populate_io_cache_on_flush</a:t>
            </a:r>
            <a:r>
              <a:rPr lang="de-DE" sz="1200" b="0" i="0" kern="1200" dirty="0">
                <a:solidFill>
                  <a:schemeClr val="tx1"/>
                </a:solidFill>
                <a:effectLst/>
                <a:latin typeface="+mn-lt"/>
                <a:ea typeface="+mn-ea"/>
                <a:cs typeface="+mn-cs"/>
              </a:rPr>
              <a:t>='</a:t>
            </a:r>
            <a:r>
              <a:rPr lang="de-DE" sz="1200" b="0" i="0" kern="1200" dirty="0" err="1">
                <a:solidFill>
                  <a:schemeClr val="tx1"/>
                </a:solidFill>
                <a:effectLst/>
                <a:latin typeface="+mn-lt"/>
                <a:ea typeface="+mn-ea"/>
                <a:cs typeface="+mn-cs"/>
              </a:rPr>
              <a:t>false</a:t>
            </a:r>
            <a:r>
              <a:rPr lang="de-DE" sz="1200" b="0" i="0" kern="1200" dirty="0">
                <a:solidFill>
                  <a:schemeClr val="tx1"/>
                </a:solidFill>
                <a:effectLst/>
                <a:latin typeface="+mn-lt"/>
                <a:ea typeface="+mn-ea"/>
                <a:cs typeface="+mn-cs"/>
              </a:rPr>
              <a:t>' AND </a:t>
            </a:r>
            <a:r>
              <a:rPr lang="de-DE" sz="1200" b="0" i="0" kern="1200" dirty="0" err="1">
                <a:solidFill>
                  <a:schemeClr val="tx1"/>
                </a:solidFill>
                <a:effectLst/>
                <a:latin typeface="+mn-lt"/>
                <a:ea typeface="+mn-ea"/>
                <a:cs typeface="+mn-cs"/>
              </a:rPr>
              <a:t>compaction</a:t>
            </a:r>
            <a:r>
              <a:rPr lang="de-DE" sz="1200" b="0" i="0" kern="1200" dirty="0">
                <a:solidFill>
                  <a:schemeClr val="tx1"/>
                </a:solidFill>
                <a:effectLst/>
                <a:latin typeface="+mn-lt"/>
                <a:ea typeface="+mn-ea"/>
                <a:cs typeface="+mn-cs"/>
              </a:rPr>
              <a:t>={'</a:t>
            </a:r>
            <a:r>
              <a:rPr lang="de-DE" sz="1200" b="0" i="0" kern="1200" dirty="0" err="1">
                <a:solidFill>
                  <a:schemeClr val="tx1"/>
                </a:solidFill>
                <a:effectLst/>
                <a:latin typeface="+mn-lt"/>
                <a:ea typeface="+mn-ea"/>
                <a:cs typeface="+mn-cs"/>
              </a:rPr>
              <a:t>tombstone_compaction_interval</a:t>
            </a:r>
            <a:r>
              <a:rPr lang="de-DE" sz="1200" b="0" i="0" kern="1200" dirty="0">
                <a:solidFill>
                  <a:schemeClr val="tx1"/>
                </a:solidFill>
                <a:effectLst/>
                <a:latin typeface="+mn-lt"/>
                <a:ea typeface="+mn-ea"/>
                <a:cs typeface="+mn-cs"/>
              </a:rPr>
              <a:t>': '43200', '</a:t>
            </a:r>
            <a:r>
              <a:rPr lang="de-DE" sz="1200" b="0" i="0" kern="1200" dirty="0" err="1">
                <a:solidFill>
                  <a:schemeClr val="tx1"/>
                </a:solidFill>
                <a:effectLst/>
                <a:latin typeface="+mn-lt"/>
                <a:ea typeface="+mn-ea"/>
                <a:cs typeface="+mn-cs"/>
              </a:rPr>
              <a:t>class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LeveledCompactionStrategy</a:t>
            </a:r>
            <a:r>
              <a:rPr lang="de-DE" sz="1200" b="0" i="0" kern="1200" dirty="0">
                <a:solidFill>
                  <a:schemeClr val="tx1"/>
                </a:solidFill>
                <a:effectLst/>
                <a:latin typeface="+mn-lt"/>
                <a:ea typeface="+mn-ea"/>
                <a:cs typeface="+mn-cs"/>
              </a:rPr>
              <a:t>'} AND </a:t>
            </a:r>
            <a:r>
              <a:rPr lang="de-DE" sz="1200" b="0" i="0" kern="1200" dirty="0" err="1">
                <a:solidFill>
                  <a:schemeClr val="tx1"/>
                </a:solidFill>
                <a:effectLst/>
                <a:latin typeface="+mn-lt"/>
                <a:ea typeface="+mn-ea"/>
                <a:cs typeface="+mn-cs"/>
              </a:rPr>
              <a:t>compression</a:t>
            </a:r>
            <a:r>
              <a:rPr lang="de-DE" sz="1200" b="0" i="0" kern="1200" dirty="0">
                <a:solidFill>
                  <a:schemeClr val="tx1"/>
                </a:solidFill>
                <a:effectLst/>
                <a:latin typeface="+mn-lt"/>
                <a:ea typeface="+mn-ea"/>
                <a:cs typeface="+mn-cs"/>
              </a:rPr>
              <a:t>={'</a:t>
            </a:r>
            <a:r>
              <a:rPr lang="de-DE" sz="1200" b="0" i="0" kern="1200" dirty="0" err="1">
                <a:solidFill>
                  <a:schemeClr val="tx1"/>
                </a:solidFill>
                <a:effectLst/>
                <a:latin typeface="+mn-lt"/>
                <a:ea typeface="+mn-ea"/>
                <a:cs typeface="+mn-cs"/>
              </a:rPr>
              <a:t>sstable_compression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SnappyCompressor</a:t>
            </a:r>
            <a:r>
              <a:rPr lang="de-DE" sz="1200" b="0" i="0" kern="1200" dirty="0">
                <a:solidFill>
                  <a:schemeClr val="tx1"/>
                </a:solidFill>
                <a:effectLst/>
                <a:latin typeface="+mn-lt"/>
                <a:ea typeface="+mn-ea"/>
                <a:cs typeface="+mn-cs"/>
              </a:rPr>
              <a:t>'}; </a:t>
            </a:r>
            <a:r>
              <a:rPr lang="de-DE" sz="1200" b="1" i="0" kern="1200" dirty="0">
                <a:solidFill>
                  <a:schemeClr val="tx1"/>
                </a:solidFill>
                <a:effectLst/>
                <a:latin typeface="+mn-lt"/>
                <a:ea typeface="+mn-ea"/>
                <a:cs typeface="+mn-cs"/>
              </a:rPr>
              <a:t>Access </a:t>
            </a:r>
            <a:r>
              <a:rPr lang="de-DE" sz="1200" b="1" i="0" kern="1200" dirty="0" err="1">
                <a:solidFill>
                  <a:schemeClr val="tx1"/>
                </a:solidFill>
                <a:effectLst/>
                <a:latin typeface="+mn-lt"/>
                <a:ea typeface="+mn-ea"/>
                <a:cs typeface="+mn-cs"/>
              </a:rPr>
              <a:t>pattern</a:t>
            </a:r>
            <a:r>
              <a:rPr lang="de-DE" sz="1200" b="1" i="0" kern="1200" dirty="0">
                <a:solidFill>
                  <a:schemeClr val="tx1"/>
                </a:solidFill>
                <a:effectLst/>
                <a:latin typeface="+mn-lt"/>
                <a:ea typeface="+mn-ea"/>
                <a:cs typeface="+mn-cs"/>
              </a:rPr>
              <a:t> </a:t>
            </a:r>
            <a:r>
              <a:rPr lang="de-DE" sz="1200" b="1" i="0" kern="1200" dirty="0" err="1">
                <a:solidFill>
                  <a:schemeClr val="tx1"/>
                </a:solidFill>
                <a:effectLst/>
                <a:latin typeface="+mn-lt"/>
                <a:ea typeface="+mn-ea"/>
                <a:cs typeface="+mn-cs"/>
              </a:rPr>
              <a:t>details</a:t>
            </a:r>
            <a:r>
              <a:rPr lang="de-DE" sz="1200" b="1" i="0" kern="1200" dirty="0">
                <a:solidFill>
                  <a:schemeClr val="tx1"/>
                </a:solidFill>
                <a:effectLst/>
                <a:latin typeface="+mn-lt"/>
                <a:ea typeface="+mn-ea"/>
                <a:cs typeface="+mn-cs"/>
              </a:rPr>
              <a:t>:</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The 4KB </a:t>
            </a:r>
            <a:r>
              <a:rPr lang="de-DE" sz="1200" b="0" i="0" kern="1200" dirty="0" err="1">
                <a:solidFill>
                  <a:schemeClr val="tx1"/>
                </a:solidFill>
                <a:effectLst/>
                <a:latin typeface="+mn-lt"/>
                <a:ea typeface="+mn-ea"/>
                <a:cs typeface="+mn-cs"/>
              </a:rPr>
              <a:t>value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is</a:t>
            </a:r>
            <a:r>
              <a:rPr lang="de-DE" sz="1200" b="0" i="0" kern="1200" dirty="0">
                <a:solidFill>
                  <a:schemeClr val="tx1"/>
                </a:solidFill>
                <a:effectLst/>
                <a:latin typeface="+mn-lt"/>
                <a:ea typeface="+mn-ea"/>
                <a:cs typeface="+mn-cs"/>
              </a:rPr>
              <a:t> a </a:t>
            </a:r>
            <a:r>
              <a:rPr lang="de-DE" sz="1200" b="0" i="0" kern="1200" dirty="0" err="1">
                <a:solidFill>
                  <a:schemeClr val="tx1"/>
                </a:solidFill>
                <a:effectLst/>
                <a:latin typeface="+mn-lt"/>
                <a:ea typeface="+mn-ea"/>
                <a:cs typeface="+mn-cs"/>
              </a:rPr>
              <a:t>set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1000 4 </a:t>
            </a:r>
            <a:r>
              <a:rPr lang="de-DE" sz="1200" b="0" i="0" kern="1200" dirty="0" err="1">
                <a:solidFill>
                  <a:schemeClr val="tx1"/>
                </a:solidFill>
                <a:effectLst/>
                <a:latin typeface="+mn-lt"/>
                <a:ea typeface="+mn-ea"/>
                <a:cs typeface="+mn-cs"/>
              </a:rPr>
              <a:t>byte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floats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packed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into</a:t>
            </a:r>
            <a:r>
              <a:rPr lang="de-DE" sz="1200" b="0" i="0" kern="1200" dirty="0">
                <a:solidFill>
                  <a:schemeClr val="tx1"/>
                </a:solidFill>
                <a:effectLst/>
                <a:latin typeface="+mn-lt"/>
                <a:ea typeface="+mn-ea"/>
                <a:cs typeface="+mn-cs"/>
              </a:rPr>
              <a:t> a string. </a:t>
            </a:r>
          </a:p>
          <a:p>
            <a:pPr fontAlgn="base"/>
            <a:r>
              <a:rPr lang="de-DE" sz="1200" b="0" i="0" kern="1200" dirty="0">
                <a:solidFill>
                  <a:schemeClr val="tx1"/>
                </a:solidFill>
                <a:effectLst/>
                <a:latin typeface="+mn-lt"/>
                <a:ea typeface="+mn-ea"/>
                <a:cs typeface="+mn-cs"/>
              </a:rPr>
              <a:t>A </a:t>
            </a:r>
            <a:r>
              <a:rPr lang="de-DE" sz="1200" b="0" i="0" kern="1200" dirty="0" err="1">
                <a:solidFill>
                  <a:schemeClr val="tx1"/>
                </a:solidFill>
                <a:effectLst/>
                <a:latin typeface="+mn-lt"/>
                <a:ea typeface="+mn-ea"/>
                <a:cs typeface="+mn-cs"/>
              </a:rPr>
              <a:t>typical</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request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going</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need</a:t>
            </a:r>
            <a:r>
              <a:rPr lang="de-DE" sz="1200" b="0" i="0" kern="1200" dirty="0">
                <a:solidFill>
                  <a:schemeClr val="tx1"/>
                </a:solidFill>
                <a:effectLst/>
                <a:latin typeface="+mn-lt"/>
                <a:ea typeface="+mn-ea"/>
                <a:cs typeface="+mn-cs"/>
              </a:rPr>
              <a:t> a </a:t>
            </a:r>
            <a:r>
              <a:rPr lang="de-DE" sz="1200" b="0" i="0" kern="1200" dirty="0" err="1">
                <a:solidFill>
                  <a:schemeClr val="tx1"/>
                </a:solidFill>
                <a:effectLst/>
                <a:latin typeface="+mn-lt"/>
                <a:ea typeface="+mn-ea"/>
                <a:cs typeface="+mn-cs"/>
              </a:rPr>
              <a:t>random</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selection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20 - 60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those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floats</a:t>
            </a:r>
            <a:r>
              <a:rPr lang="de-DE" sz="1200" b="0" i="0" kern="1200" dirty="0">
                <a:solidFill>
                  <a:schemeClr val="tx1"/>
                </a:solidFill>
                <a:effectLst/>
                <a:latin typeface="+mn-lt"/>
                <a:ea typeface="+mn-ea"/>
                <a:cs typeface="+mn-cs"/>
              </a:rPr>
              <a:t>. </a:t>
            </a:r>
          </a:p>
          <a:p>
            <a:pPr fontAlgn="base"/>
            <a:r>
              <a:rPr lang="de-DE" sz="1200" b="0" i="0" kern="1200" dirty="0" err="1">
                <a:solidFill>
                  <a:schemeClr val="tx1"/>
                </a:solidFill>
                <a:effectLst/>
                <a:latin typeface="+mn-lt"/>
                <a:ea typeface="+mn-ea"/>
                <a:cs typeface="+mn-cs"/>
              </a:rPr>
              <a:t>Initially</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those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floats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are</a:t>
            </a:r>
            <a:r>
              <a:rPr lang="de-DE" sz="1200" b="0" i="0" kern="1200" dirty="0">
                <a:solidFill>
                  <a:schemeClr val="tx1"/>
                </a:solidFill>
                <a:effectLst/>
                <a:latin typeface="+mn-lt"/>
                <a:ea typeface="+mn-ea"/>
                <a:cs typeface="+mn-cs"/>
              </a:rPr>
              <a:t> all </a:t>
            </a:r>
            <a:r>
              <a:rPr lang="de-DE" sz="1200" b="0" i="0" kern="1200" dirty="0" err="1">
                <a:solidFill>
                  <a:schemeClr val="tx1"/>
                </a:solidFill>
                <a:effectLst/>
                <a:latin typeface="+mn-lt"/>
                <a:ea typeface="+mn-ea"/>
                <a:cs typeface="+mn-cs"/>
              </a:rPr>
              <a:t>stored</a:t>
            </a:r>
            <a:r>
              <a:rPr lang="de-DE" sz="1200" b="0" i="0" kern="1200" dirty="0">
                <a:solidFill>
                  <a:schemeClr val="tx1"/>
                </a:solidFill>
                <a:effectLst/>
                <a:latin typeface="+mn-lt"/>
                <a:ea typeface="+mn-ea"/>
                <a:cs typeface="+mn-cs"/>
              </a:rPr>
              <a:t> in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same </a:t>
            </a:r>
            <a:r>
              <a:rPr lang="de-DE" sz="1200" b="0" i="0" kern="1200" dirty="0" err="1">
                <a:solidFill>
                  <a:schemeClr val="tx1"/>
                </a:solidFill>
                <a:effectLst/>
                <a:latin typeface="+mn-lt"/>
                <a:ea typeface="+mn-ea"/>
                <a:cs typeface="+mn-cs"/>
              </a:rPr>
              <a:t>logical</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and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column</a:t>
            </a:r>
            <a:r>
              <a:rPr lang="de-DE" sz="1200" b="0" i="0" kern="1200" dirty="0">
                <a:solidFill>
                  <a:schemeClr val="tx1"/>
                </a:solidFill>
                <a:effectLst/>
                <a:latin typeface="+mn-lt"/>
                <a:ea typeface="+mn-ea"/>
                <a:cs typeface="+mn-cs"/>
              </a:rPr>
              <a:t>. A </a:t>
            </a:r>
            <a:r>
              <a:rPr lang="de-DE" sz="1200" b="0" i="0" kern="1200" dirty="0" err="1">
                <a:solidFill>
                  <a:schemeClr val="tx1"/>
                </a:solidFill>
                <a:effectLst/>
                <a:latin typeface="+mn-lt"/>
                <a:ea typeface="+mn-ea"/>
                <a:cs typeface="+mn-cs"/>
              </a:rPr>
              <a:t>logical</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here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represents</a:t>
            </a:r>
            <a:r>
              <a:rPr lang="de-DE" sz="1200" b="0" i="0" kern="1200" dirty="0">
                <a:solidFill>
                  <a:schemeClr val="tx1"/>
                </a:solidFill>
                <a:effectLst/>
                <a:latin typeface="+mn-lt"/>
                <a:ea typeface="+mn-ea"/>
                <a:cs typeface="+mn-cs"/>
              </a:rPr>
              <a:t> a </a:t>
            </a:r>
            <a:r>
              <a:rPr lang="de-DE" sz="1200" b="0" i="0" kern="1200" dirty="0" err="1">
                <a:solidFill>
                  <a:schemeClr val="tx1"/>
                </a:solidFill>
                <a:effectLst/>
                <a:latin typeface="+mn-lt"/>
                <a:ea typeface="+mn-ea"/>
                <a:cs typeface="+mn-cs"/>
              </a:rPr>
              <a:t>set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data</a:t>
            </a:r>
            <a:r>
              <a:rPr lang="de-DE" sz="1200" b="0" i="0" kern="1200" dirty="0">
                <a:solidFill>
                  <a:schemeClr val="tx1"/>
                </a:solidFill>
                <a:effectLst/>
                <a:latin typeface="+mn-lt"/>
                <a:ea typeface="+mn-ea"/>
                <a:cs typeface="+mn-cs"/>
              </a:rPr>
              <a:t> at a </a:t>
            </a:r>
            <a:r>
              <a:rPr lang="de-DE" sz="1200" b="0" i="0" kern="1200" dirty="0" err="1">
                <a:solidFill>
                  <a:schemeClr val="tx1"/>
                </a:solidFill>
                <a:effectLst/>
                <a:latin typeface="+mn-lt"/>
                <a:ea typeface="+mn-ea"/>
                <a:cs typeface="+mn-cs"/>
              </a:rPr>
              <a:t>given</a:t>
            </a:r>
            <a:r>
              <a:rPr lang="de-DE" sz="1200" b="0" i="0" kern="1200" dirty="0">
                <a:solidFill>
                  <a:schemeClr val="tx1"/>
                </a:solidFill>
                <a:effectLst/>
                <a:latin typeface="+mn-lt"/>
                <a:ea typeface="+mn-ea"/>
                <a:cs typeface="+mn-cs"/>
              </a:rPr>
              <a:t> time </a:t>
            </a:r>
            <a:r>
              <a:rPr lang="de-DE" sz="1200" b="0" i="0" kern="1200" dirty="0" err="1">
                <a:solidFill>
                  <a:schemeClr val="tx1"/>
                </a:solidFill>
                <a:effectLst/>
                <a:latin typeface="+mn-lt"/>
                <a:ea typeface="+mn-ea"/>
                <a:cs typeface="+mn-cs"/>
              </a:rPr>
              <a:t>if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were</a:t>
            </a:r>
            <a:r>
              <a:rPr lang="de-DE" sz="1200" b="0" i="0" kern="1200" dirty="0">
                <a:solidFill>
                  <a:schemeClr val="tx1"/>
                </a:solidFill>
                <a:effectLst/>
                <a:latin typeface="+mn-lt"/>
                <a:ea typeface="+mn-ea"/>
                <a:cs typeface="+mn-cs"/>
              </a:rPr>
              <a:t> all </a:t>
            </a:r>
            <a:r>
              <a:rPr lang="de-DE" sz="1200" b="0" i="0" kern="1200" dirty="0" err="1">
                <a:solidFill>
                  <a:schemeClr val="tx1"/>
                </a:solidFill>
                <a:effectLst/>
                <a:latin typeface="+mn-lt"/>
                <a:ea typeface="+mn-ea"/>
                <a:cs typeface="+mn-cs"/>
              </a:rPr>
              <a:t>written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one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with</a:t>
            </a:r>
            <a:r>
              <a:rPr lang="de-DE" sz="1200" b="0" i="0" kern="1200" dirty="0">
                <a:solidFill>
                  <a:schemeClr val="tx1"/>
                </a:solidFill>
                <a:effectLst/>
                <a:latin typeface="+mn-lt"/>
                <a:ea typeface="+mn-ea"/>
                <a:cs typeface="+mn-cs"/>
              </a:rPr>
              <a:t> 150,000 </a:t>
            </a:r>
            <a:r>
              <a:rPr lang="de-DE" sz="1200" b="0" i="0" kern="1200" dirty="0" err="1">
                <a:solidFill>
                  <a:schemeClr val="tx1"/>
                </a:solidFill>
                <a:effectLst/>
                <a:latin typeface="+mn-lt"/>
                <a:ea typeface="+mn-ea"/>
                <a:cs typeface="+mn-cs"/>
              </a:rPr>
              <a:t>columns</a:t>
            </a:r>
            <a:r>
              <a:rPr lang="de-DE" sz="1200" b="0" i="0" kern="1200" dirty="0">
                <a:solidFill>
                  <a:schemeClr val="tx1"/>
                </a:solidFill>
                <a:effectLst/>
                <a:latin typeface="+mn-lt"/>
                <a:ea typeface="+mn-ea"/>
                <a:cs typeface="+mn-cs"/>
              </a:rPr>
              <a:t>. </a:t>
            </a:r>
          </a:p>
          <a:p>
            <a:pPr fontAlgn="base"/>
            <a:r>
              <a:rPr lang="de-DE" sz="1200" b="0" i="0" kern="1200" dirty="0">
                <a:solidFill>
                  <a:schemeClr val="tx1"/>
                </a:solidFill>
                <a:effectLst/>
                <a:latin typeface="+mn-lt"/>
                <a:ea typeface="+mn-ea"/>
                <a:cs typeface="+mn-cs"/>
              </a:rPr>
              <a:t>As time </a:t>
            </a:r>
            <a:r>
              <a:rPr lang="de-DE" sz="1200" b="0" i="0" kern="1200" dirty="0" err="1">
                <a:solidFill>
                  <a:schemeClr val="tx1"/>
                </a:solidFill>
                <a:effectLst/>
                <a:latin typeface="+mn-lt"/>
                <a:ea typeface="+mn-ea"/>
                <a:cs typeface="+mn-cs"/>
              </a:rPr>
              <a:t>passes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some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data</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updated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within</a:t>
            </a:r>
            <a:r>
              <a:rPr lang="de-DE" sz="1200" b="0" i="0" kern="1200" dirty="0">
                <a:solidFill>
                  <a:schemeClr val="tx1"/>
                </a:solidFill>
                <a:effectLst/>
                <a:latin typeface="+mn-lt"/>
                <a:ea typeface="+mn-ea"/>
                <a:cs typeface="+mn-cs"/>
              </a:rPr>
              <a:t> a </a:t>
            </a:r>
            <a:r>
              <a:rPr lang="de-DE" sz="1200" b="0" i="0" kern="1200" dirty="0" err="1">
                <a:solidFill>
                  <a:schemeClr val="tx1"/>
                </a:solidFill>
                <a:effectLst/>
                <a:latin typeface="+mn-lt"/>
                <a:ea typeface="+mn-ea"/>
                <a:cs typeface="+mn-cs"/>
              </a:rPr>
              <a:t>logical</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within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set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columns</a:t>
            </a:r>
            <a:r>
              <a:rPr lang="de-DE" sz="1200" b="0" i="0" kern="1200" dirty="0">
                <a:solidFill>
                  <a:schemeClr val="tx1"/>
                </a:solidFill>
                <a:effectLst/>
                <a:latin typeface="+mn-lt"/>
                <a:ea typeface="+mn-ea"/>
                <a:cs typeface="+mn-cs"/>
              </a:rPr>
              <a:t>, a </a:t>
            </a:r>
            <a:r>
              <a:rPr lang="de-DE" sz="1200" b="0" i="0" kern="1200" dirty="0" err="1">
                <a:solidFill>
                  <a:schemeClr val="tx1"/>
                </a:solidFill>
                <a:effectLst/>
                <a:latin typeface="+mn-lt"/>
                <a:ea typeface="+mn-ea"/>
                <a:cs typeface="+mn-cs"/>
              </a:rPr>
              <a:t>random</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set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levels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within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packed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string</a:t>
            </a:r>
            <a:r>
              <a:rPr lang="de-DE" sz="1200" b="0" i="0" kern="1200" dirty="0">
                <a:solidFill>
                  <a:schemeClr val="tx1"/>
                </a:solidFill>
                <a:effectLst/>
                <a:latin typeface="+mn-lt"/>
                <a:ea typeface="+mn-ea"/>
                <a:cs typeface="+mn-cs"/>
              </a:rPr>
              <a:t> will </a:t>
            </a:r>
            <a:r>
              <a:rPr lang="de-DE" sz="1200" b="0" i="0" kern="1200" dirty="0" err="1">
                <a:solidFill>
                  <a:schemeClr val="tx1"/>
                </a:solidFill>
                <a:effectLst/>
                <a:latin typeface="+mn-lt"/>
                <a:ea typeface="+mn-ea"/>
                <a:cs typeface="+mn-cs"/>
              </a:rPr>
              <a:t>be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updated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Instead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updating</a:t>
            </a:r>
            <a:r>
              <a:rPr lang="de-DE" sz="1200" b="0" i="0" kern="1200" dirty="0">
                <a:solidFill>
                  <a:schemeClr val="tx1"/>
                </a:solidFill>
                <a:effectLst/>
                <a:latin typeface="+mn-lt"/>
                <a:ea typeface="+mn-ea"/>
                <a:cs typeface="+mn-cs"/>
              </a:rPr>
              <a:t> in </a:t>
            </a:r>
            <a:r>
              <a:rPr lang="de-DE" sz="1200" b="0" i="0" kern="1200" dirty="0" err="1">
                <a:solidFill>
                  <a:schemeClr val="tx1"/>
                </a:solidFill>
                <a:effectLst/>
                <a:latin typeface="+mn-lt"/>
                <a:ea typeface="+mn-ea"/>
                <a:cs typeface="+mn-cs"/>
              </a:rPr>
              <a:t>place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new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levels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are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written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 </a:t>
            </a:r>
            <a:r>
              <a:rPr lang="de-DE" sz="1200" b="0" i="0" kern="1200" dirty="0" err="1">
                <a:solidFill>
                  <a:schemeClr val="tx1"/>
                </a:solidFill>
                <a:effectLst/>
                <a:latin typeface="+mn-lt"/>
                <a:ea typeface="+mn-ea"/>
                <a:cs typeface="+mn-cs"/>
              </a:rPr>
              <a:t>new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logical</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combined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with</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other</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new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data</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avoid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rewriting</a:t>
            </a:r>
            <a:r>
              <a:rPr lang="de-DE" sz="1200" b="0" i="0" kern="1200" dirty="0">
                <a:solidFill>
                  <a:schemeClr val="tx1"/>
                </a:solidFill>
                <a:effectLst/>
                <a:latin typeface="+mn-lt"/>
                <a:ea typeface="+mn-ea"/>
                <a:cs typeface="+mn-cs"/>
              </a:rPr>
              <a:t> all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data</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which</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is</a:t>
            </a:r>
            <a:r>
              <a:rPr lang="de-DE" sz="1200" b="0" i="0" kern="1200" dirty="0">
                <a:solidFill>
                  <a:schemeClr val="tx1"/>
                </a:solidFill>
                <a:effectLst/>
                <a:latin typeface="+mn-lt"/>
                <a:ea typeface="+mn-ea"/>
                <a:cs typeface="+mn-cs"/>
              </a:rPr>
              <a:t> still valid. This </a:t>
            </a:r>
            <a:r>
              <a:rPr lang="de-DE" sz="1200" b="0" i="0" kern="1200" dirty="0" err="1">
                <a:solidFill>
                  <a:schemeClr val="tx1"/>
                </a:solidFill>
                <a:effectLst/>
                <a:latin typeface="+mn-lt"/>
                <a:ea typeface="+mn-ea"/>
                <a:cs typeface="+mn-cs"/>
              </a:rPr>
              <a:t>leads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fragmentation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as</a:t>
            </a:r>
            <a:r>
              <a:rPr lang="de-DE" sz="1200" b="0" i="0" kern="1200" dirty="0">
                <a:solidFill>
                  <a:schemeClr val="tx1"/>
                </a:solidFill>
                <a:effectLst/>
                <a:latin typeface="+mn-lt"/>
                <a:ea typeface="+mn-ea"/>
                <a:cs typeface="+mn-cs"/>
              </a:rPr>
              <a:t> multiple </a:t>
            </a:r>
            <a:r>
              <a:rPr lang="de-DE" sz="1200" b="0" i="0" kern="1200" dirty="0" err="1">
                <a:solidFill>
                  <a:schemeClr val="tx1"/>
                </a:solidFill>
                <a:effectLst/>
                <a:latin typeface="+mn-lt"/>
                <a:ea typeface="+mn-ea"/>
                <a:cs typeface="+mn-cs"/>
              </a:rPr>
              <a:t>rows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now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need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be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accessed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retrieve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that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set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20 - 60 </a:t>
            </a:r>
            <a:r>
              <a:rPr lang="de-DE" sz="1200" b="0" i="0" kern="1200" dirty="0" err="1">
                <a:solidFill>
                  <a:schemeClr val="tx1"/>
                </a:solidFill>
                <a:effectLst/>
                <a:latin typeface="+mn-lt"/>
                <a:ea typeface="+mn-ea"/>
                <a:cs typeface="+mn-cs"/>
              </a:rPr>
              <a:t>values</a:t>
            </a:r>
            <a:r>
              <a:rPr lang="de-DE" sz="1200" b="0" i="0" kern="1200" dirty="0">
                <a:solidFill>
                  <a:schemeClr val="tx1"/>
                </a:solidFill>
                <a:effectLst/>
                <a:latin typeface="+mn-lt"/>
                <a:ea typeface="+mn-ea"/>
                <a:cs typeface="+mn-cs"/>
              </a:rPr>
              <a:t>. A </a:t>
            </a:r>
            <a:r>
              <a:rPr lang="de-DE" sz="1200" b="0" i="0" kern="1200" dirty="0" err="1">
                <a:solidFill>
                  <a:schemeClr val="tx1"/>
                </a:solidFill>
                <a:effectLst/>
                <a:latin typeface="+mn-lt"/>
                <a:ea typeface="+mn-ea"/>
                <a:cs typeface="+mn-cs"/>
              </a:rPr>
              <a:t>request</a:t>
            </a:r>
            <a:r>
              <a:rPr lang="de-DE" sz="1200" b="0" i="0" kern="1200" dirty="0">
                <a:solidFill>
                  <a:schemeClr val="tx1"/>
                </a:solidFill>
                <a:effectLst/>
                <a:latin typeface="+mn-lt"/>
                <a:ea typeface="+mn-ea"/>
                <a:cs typeface="+mn-cs"/>
              </a:rPr>
              <a:t> will </a:t>
            </a:r>
            <a:r>
              <a:rPr lang="de-DE" sz="1200" b="0" i="0" kern="1200" dirty="0" err="1">
                <a:solidFill>
                  <a:schemeClr val="tx1"/>
                </a:solidFill>
                <a:effectLst/>
                <a:latin typeface="+mn-lt"/>
                <a:ea typeface="+mn-ea"/>
                <a:cs typeface="+mn-cs"/>
              </a:rPr>
              <a:t>now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typically</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read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from</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same </a:t>
            </a:r>
            <a:r>
              <a:rPr lang="de-DE" sz="1200" b="0" i="0" kern="1200" dirty="0" err="1">
                <a:solidFill>
                  <a:schemeClr val="tx1"/>
                </a:solidFill>
                <a:effectLst/>
                <a:latin typeface="+mn-lt"/>
                <a:ea typeface="+mn-ea"/>
                <a:cs typeface="+mn-cs"/>
              </a:rPr>
              <a:t>column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across</a:t>
            </a:r>
            <a:r>
              <a:rPr lang="de-DE" sz="1200" b="0" i="0" kern="1200" dirty="0">
                <a:solidFill>
                  <a:schemeClr val="tx1"/>
                </a:solidFill>
                <a:effectLst/>
                <a:latin typeface="+mn-lt"/>
                <a:ea typeface="+mn-ea"/>
                <a:cs typeface="+mn-cs"/>
              </a:rPr>
              <a:t> 1 - 5 different </a:t>
            </a:r>
            <a:r>
              <a:rPr lang="de-DE" sz="1200" b="0" i="0" kern="1200" dirty="0" err="1">
                <a:solidFill>
                  <a:schemeClr val="tx1"/>
                </a:solidFill>
                <a:effectLst/>
                <a:latin typeface="+mn-lt"/>
                <a:ea typeface="+mn-ea"/>
                <a:cs typeface="+mn-cs"/>
              </a:rPr>
              <a:t>rows</a:t>
            </a:r>
            <a:r>
              <a:rPr lang="de-DE" sz="1200" b="0" i="0" kern="1200" dirty="0">
                <a:solidFill>
                  <a:schemeClr val="tx1"/>
                </a:solidFill>
                <a:effectLst/>
                <a:latin typeface="+mn-lt"/>
                <a:ea typeface="+mn-ea"/>
                <a:cs typeface="+mn-cs"/>
              </a:rPr>
              <a:t>. </a:t>
            </a:r>
          </a:p>
          <a:p>
            <a:pPr fontAlgn="base"/>
            <a:r>
              <a:rPr lang="de-DE" sz="1200" b="1" i="0" kern="1200" dirty="0">
                <a:solidFill>
                  <a:schemeClr val="tx1"/>
                </a:solidFill>
                <a:effectLst/>
                <a:latin typeface="+mn-lt"/>
                <a:ea typeface="+mn-ea"/>
                <a:cs typeface="+mn-cs"/>
              </a:rPr>
              <a:t>Test </a:t>
            </a:r>
            <a:r>
              <a:rPr lang="de-DE" sz="1200" b="1" i="0" kern="1200" dirty="0" err="1">
                <a:solidFill>
                  <a:schemeClr val="tx1"/>
                </a:solidFill>
                <a:effectLst/>
                <a:latin typeface="+mn-lt"/>
                <a:ea typeface="+mn-ea"/>
                <a:cs typeface="+mn-cs"/>
              </a:rPr>
              <a:t>Method</a:t>
            </a:r>
            <a:r>
              <a:rPr lang="de-DE" sz="1200" b="0" i="0" kern="1200" dirty="0">
                <a:solidFill>
                  <a:schemeClr val="tx1"/>
                </a:solidFill>
                <a:effectLst/>
                <a:latin typeface="+mn-lt"/>
                <a:ea typeface="+mn-ea"/>
                <a:cs typeface="+mn-cs"/>
              </a:rPr>
              <a:t> I </a:t>
            </a:r>
            <a:r>
              <a:rPr lang="de-DE" sz="1200" b="0" i="0" kern="1200" dirty="0" err="1">
                <a:solidFill>
                  <a:schemeClr val="tx1"/>
                </a:solidFill>
                <a:effectLst/>
                <a:latin typeface="+mn-lt"/>
                <a:ea typeface="+mn-ea"/>
                <a:cs typeface="+mn-cs"/>
              </a:rPr>
              <a:t>wrote</a:t>
            </a:r>
            <a:r>
              <a:rPr lang="de-DE" sz="1200" b="0" i="0" kern="1200" dirty="0">
                <a:solidFill>
                  <a:schemeClr val="tx1"/>
                </a:solidFill>
                <a:effectLst/>
                <a:latin typeface="+mn-lt"/>
                <a:ea typeface="+mn-ea"/>
                <a:cs typeface="+mn-cs"/>
              </a:rPr>
              <a:t> 5 </a:t>
            </a:r>
            <a:r>
              <a:rPr lang="de-DE" sz="1200" b="0" i="0" kern="1200" dirty="0" err="1">
                <a:solidFill>
                  <a:schemeClr val="tx1"/>
                </a:solidFill>
                <a:effectLst/>
                <a:latin typeface="+mn-lt"/>
                <a:ea typeface="+mn-ea"/>
                <a:cs typeface="+mn-cs"/>
              </a:rPr>
              <a:t>samples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random</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data</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for</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each</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configuration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and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averaged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results</a:t>
            </a:r>
            <a:r>
              <a:rPr lang="de-DE" sz="1200" b="0" i="0" kern="1200" dirty="0">
                <a:solidFill>
                  <a:schemeClr val="tx1"/>
                </a:solidFill>
                <a:effectLst/>
                <a:latin typeface="+mn-lt"/>
                <a:ea typeface="+mn-ea"/>
                <a:cs typeface="+mn-cs"/>
              </a:rPr>
              <a:t>. Rates </a:t>
            </a:r>
            <a:r>
              <a:rPr lang="de-DE" sz="1200" b="0" i="0" kern="1200" dirty="0" err="1">
                <a:solidFill>
                  <a:schemeClr val="tx1"/>
                </a:solidFill>
                <a:effectLst/>
                <a:latin typeface="+mn-lt"/>
                <a:ea typeface="+mn-ea"/>
                <a:cs typeface="+mn-cs"/>
              </a:rPr>
              <a:t>were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calculated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Bytes_written</a:t>
            </a:r>
            <a:r>
              <a:rPr lang="de-DE" sz="1200" b="0" i="0" kern="1200" dirty="0">
                <a:solidFill>
                  <a:schemeClr val="tx1"/>
                </a:solidFill>
                <a:effectLst/>
                <a:latin typeface="+mn-lt"/>
                <a:ea typeface="+mn-ea"/>
                <a:cs typeface="+mn-cs"/>
              </a:rPr>
              <a:t> / (time * 10^6)). Time was </a:t>
            </a:r>
            <a:r>
              <a:rPr lang="de-DE" sz="1200" b="0" i="0" kern="1200" dirty="0" err="1">
                <a:solidFill>
                  <a:schemeClr val="tx1"/>
                </a:solidFill>
                <a:effectLst/>
                <a:latin typeface="+mn-lt"/>
                <a:ea typeface="+mn-ea"/>
                <a:cs typeface="+mn-cs"/>
              </a:rPr>
              <a:t>measured</a:t>
            </a:r>
            <a:r>
              <a:rPr lang="de-DE" sz="1200" b="0" i="0" kern="1200" dirty="0">
                <a:solidFill>
                  <a:schemeClr val="tx1"/>
                </a:solidFill>
                <a:effectLst/>
                <a:latin typeface="+mn-lt"/>
                <a:ea typeface="+mn-ea"/>
                <a:cs typeface="+mn-cs"/>
              </a:rPr>
              <a:t> in </a:t>
            </a:r>
            <a:r>
              <a:rPr lang="de-DE" sz="1200" b="0" i="0" kern="1200" dirty="0" err="1">
                <a:solidFill>
                  <a:schemeClr val="tx1"/>
                </a:solidFill>
                <a:effectLst/>
                <a:latin typeface="+mn-lt"/>
                <a:ea typeface="+mn-ea"/>
                <a:cs typeface="+mn-cs"/>
              </a:rPr>
              <a:t>seconds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with</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millisecond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precision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Pycassa</a:t>
            </a:r>
            <a:r>
              <a:rPr lang="de-DE" sz="1200" b="0" i="0" kern="1200" dirty="0">
                <a:solidFill>
                  <a:schemeClr val="tx1"/>
                </a:solidFill>
                <a:effectLst/>
                <a:latin typeface="+mn-lt"/>
                <a:ea typeface="+mn-ea"/>
                <a:cs typeface="+mn-cs"/>
              </a:rPr>
              <a:t> was </a:t>
            </a:r>
            <a:r>
              <a:rPr lang="de-DE" sz="1200" b="0" i="0" kern="1200" dirty="0" err="1">
                <a:solidFill>
                  <a:schemeClr val="tx1"/>
                </a:solidFill>
                <a:effectLst/>
                <a:latin typeface="+mn-lt"/>
                <a:ea typeface="+mn-ea"/>
                <a:cs typeface="+mn-cs"/>
              </a:rPr>
              <a:t>used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Cassandra </a:t>
            </a:r>
            <a:r>
              <a:rPr lang="de-DE" sz="1200" b="0" i="0" kern="1200" dirty="0" err="1">
                <a:solidFill>
                  <a:schemeClr val="tx1"/>
                </a:solidFill>
                <a:effectLst/>
                <a:latin typeface="+mn-lt"/>
                <a:ea typeface="+mn-ea"/>
                <a:cs typeface="+mn-cs"/>
              </a:rPr>
              <a:t>interface</a:t>
            </a:r>
            <a:r>
              <a:rPr lang="de-DE" sz="1200" b="0" i="0" kern="1200" dirty="0">
                <a:solidFill>
                  <a:schemeClr val="tx1"/>
                </a:solidFill>
                <a:effectLst/>
                <a:latin typeface="+mn-lt"/>
                <a:ea typeface="+mn-ea"/>
                <a:cs typeface="+mn-cs"/>
              </a:rPr>
              <a:t>. The </a:t>
            </a:r>
            <a:r>
              <a:rPr lang="de-DE" sz="1200" b="0" i="0" kern="1200" dirty="0" err="1">
                <a:solidFill>
                  <a:schemeClr val="tx1"/>
                </a:solidFill>
                <a:effectLst/>
                <a:latin typeface="+mn-lt"/>
                <a:ea typeface="+mn-ea"/>
                <a:cs typeface="+mn-cs"/>
              </a:rPr>
              <a:t>Pycassa</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batch</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insert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operator</a:t>
            </a:r>
            <a:r>
              <a:rPr lang="de-DE" sz="1200" b="0" i="0" kern="1200" dirty="0">
                <a:solidFill>
                  <a:schemeClr val="tx1"/>
                </a:solidFill>
                <a:effectLst/>
                <a:latin typeface="+mn-lt"/>
                <a:ea typeface="+mn-ea"/>
                <a:cs typeface="+mn-cs"/>
              </a:rPr>
              <a:t> was </a:t>
            </a:r>
            <a:r>
              <a:rPr lang="de-DE" sz="1200" b="0" i="0" kern="1200" dirty="0" err="1">
                <a:solidFill>
                  <a:schemeClr val="tx1"/>
                </a:solidFill>
                <a:effectLst/>
                <a:latin typeface="+mn-lt"/>
                <a:ea typeface="+mn-ea"/>
                <a:cs typeface="+mn-cs"/>
              </a:rPr>
              <a:t>used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Each</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insert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inserts</a:t>
            </a:r>
            <a:r>
              <a:rPr lang="de-DE" sz="1200" b="0" i="0" kern="1200" dirty="0">
                <a:solidFill>
                  <a:schemeClr val="tx1"/>
                </a:solidFill>
                <a:effectLst/>
                <a:latin typeface="+mn-lt"/>
                <a:ea typeface="+mn-ea"/>
                <a:cs typeface="+mn-cs"/>
              </a:rPr>
              <a:t> multiple </a:t>
            </a:r>
            <a:r>
              <a:rPr lang="de-DE" sz="1200" b="0" i="0" kern="1200" dirty="0" err="1">
                <a:solidFill>
                  <a:schemeClr val="tx1"/>
                </a:solidFill>
                <a:effectLst/>
                <a:latin typeface="+mn-lt"/>
                <a:ea typeface="+mn-ea"/>
                <a:cs typeface="+mn-cs"/>
              </a:rPr>
              <a:t>columns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 </a:t>
            </a:r>
            <a:r>
              <a:rPr lang="de-DE" sz="1200" b="0" i="0" kern="1200" dirty="0" err="1">
                <a:solidFill>
                  <a:schemeClr val="tx1"/>
                </a:solidFill>
                <a:effectLst/>
                <a:latin typeface="+mn-lt"/>
                <a:ea typeface="+mn-ea"/>
                <a:cs typeface="+mn-cs"/>
              </a:rPr>
              <a:t>single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insert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sizes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are</a:t>
            </a:r>
            <a:r>
              <a:rPr lang="de-DE" sz="1200" b="0" i="0" kern="1200" dirty="0">
                <a:solidFill>
                  <a:schemeClr val="tx1"/>
                </a:solidFill>
                <a:effectLst/>
                <a:latin typeface="+mn-lt"/>
                <a:ea typeface="+mn-ea"/>
                <a:cs typeface="+mn-cs"/>
              </a:rPr>
              <a:t> limited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12 MB. The </a:t>
            </a:r>
            <a:r>
              <a:rPr lang="de-DE" sz="1200" b="0" i="0" kern="1200" dirty="0" err="1">
                <a:solidFill>
                  <a:schemeClr val="tx1"/>
                </a:solidFill>
                <a:effectLst/>
                <a:latin typeface="+mn-lt"/>
                <a:ea typeface="+mn-ea"/>
                <a:cs typeface="+mn-cs"/>
              </a:rPr>
              <a:t>queue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is</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flushed</a:t>
            </a:r>
            <a:r>
              <a:rPr lang="de-DE" sz="1200" b="0" i="0" kern="1200" dirty="0">
                <a:solidFill>
                  <a:schemeClr val="tx1"/>
                </a:solidFill>
                <a:effectLst/>
                <a:latin typeface="+mn-lt"/>
                <a:ea typeface="+mn-ea"/>
                <a:cs typeface="+mn-cs"/>
              </a:rPr>
              <a:t> at 12MB </a:t>
            </a:r>
            <a:r>
              <a:rPr lang="de-DE" sz="1200" b="0" i="0" kern="1200" dirty="0" err="1">
                <a:solidFill>
                  <a:schemeClr val="tx1"/>
                </a:solidFill>
                <a:effectLst/>
                <a:latin typeface="+mn-lt"/>
                <a:ea typeface="+mn-ea"/>
                <a:cs typeface="+mn-cs"/>
              </a:rPr>
              <a:t>or</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less</a:t>
            </a:r>
            <a:r>
              <a:rPr lang="de-DE" sz="1200" b="0" i="0" kern="1200" dirty="0">
                <a:solidFill>
                  <a:schemeClr val="tx1"/>
                </a:solidFill>
                <a:effectLst/>
                <a:latin typeface="+mn-lt"/>
                <a:ea typeface="+mn-ea"/>
                <a:cs typeface="+mn-cs"/>
              </a:rPr>
              <a:t>. Sizes do not </a:t>
            </a:r>
            <a:r>
              <a:rPr lang="de-DE" sz="1200" b="0" i="0" kern="1200" dirty="0" err="1">
                <a:solidFill>
                  <a:schemeClr val="tx1"/>
                </a:solidFill>
                <a:effectLst/>
                <a:latin typeface="+mn-lt"/>
                <a:ea typeface="+mn-ea"/>
                <a:cs typeface="+mn-cs"/>
              </a:rPr>
              <a:t>account</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for</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and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column</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overhead</a:t>
            </a:r>
            <a:r>
              <a:rPr lang="de-DE" sz="1200" b="0" i="0" kern="1200" dirty="0">
                <a:solidFill>
                  <a:schemeClr val="tx1"/>
                </a:solidFill>
                <a:effectLst/>
                <a:latin typeface="+mn-lt"/>
                <a:ea typeface="+mn-ea"/>
                <a:cs typeface="+mn-cs"/>
              </a:rPr>
              <a:t>, just </a:t>
            </a:r>
            <a:r>
              <a:rPr lang="de-DE" sz="1200" b="0" i="0" kern="1200" dirty="0" err="1">
                <a:solidFill>
                  <a:schemeClr val="tx1"/>
                </a:solidFill>
                <a:effectLst/>
                <a:latin typeface="+mn-lt"/>
                <a:ea typeface="+mn-ea"/>
                <a:cs typeface="+mn-cs"/>
              </a:rPr>
              <a:t>data</a:t>
            </a:r>
            <a:r>
              <a:rPr lang="de-DE" sz="1200" b="0" i="0" kern="1200" dirty="0">
                <a:solidFill>
                  <a:schemeClr val="tx1"/>
                </a:solidFill>
                <a:effectLst/>
                <a:latin typeface="+mn-lt"/>
                <a:ea typeface="+mn-ea"/>
                <a:cs typeface="+mn-cs"/>
              </a:rPr>
              <a:t>. The </a:t>
            </a:r>
            <a:r>
              <a:rPr lang="de-DE" sz="1200" b="0" i="0" kern="1200" dirty="0" err="1">
                <a:solidFill>
                  <a:schemeClr val="tx1"/>
                </a:solidFill>
                <a:effectLst/>
                <a:latin typeface="+mn-lt"/>
                <a:ea typeface="+mn-ea"/>
                <a:cs typeface="+mn-cs"/>
              </a:rPr>
              <a:t>data</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source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and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data</a:t>
            </a:r>
            <a:r>
              <a:rPr lang="de-DE" sz="1200" b="0" i="0" kern="1200" dirty="0">
                <a:solidFill>
                  <a:schemeClr val="tx1"/>
                </a:solidFill>
                <a:effectLst/>
                <a:latin typeface="+mn-lt"/>
                <a:ea typeface="+mn-ea"/>
                <a:cs typeface="+mn-cs"/>
              </a:rPr>
              <a:t> sink </a:t>
            </a:r>
            <a:r>
              <a:rPr lang="de-DE" sz="1200" b="0" i="0" kern="1200" dirty="0" err="1">
                <a:solidFill>
                  <a:schemeClr val="tx1"/>
                </a:solidFill>
                <a:effectLst/>
                <a:latin typeface="+mn-lt"/>
                <a:ea typeface="+mn-ea"/>
                <a:cs typeface="+mn-cs"/>
              </a:rPr>
              <a:t>are</a:t>
            </a:r>
            <a:r>
              <a:rPr lang="de-DE" sz="1200" b="0" i="0" kern="1200" dirty="0">
                <a:solidFill>
                  <a:schemeClr val="tx1"/>
                </a:solidFill>
                <a:effectLst/>
                <a:latin typeface="+mn-lt"/>
                <a:ea typeface="+mn-ea"/>
                <a:cs typeface="+mn-cs"/>
              </a:rPr>
              <a:t> on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same </a:t>
            </a:r>
            <a:r>
              <a:rPr lang="de-DE" sz="1200" b="0" i="0" kern="1200" dirty="0" err="1">
                <a:solidFill>
                  <a:schemeClr val="tx1"/>
                </a:solidFill>
                <a:effectLst/>
                <a:latin typeface="+mn-lt"/>
                <a:ea typeface="+mn-ea"/>
                <a:cs typeface="+mn-cs"/>
              </a:rPr>
              <a:t>network</a:t>
            </a:r>
            <a:r>
              <a:rPr lang="de-DE" sz="1200" b="0" i="0" kern="1200" dirty="0">
                <a:solidFill>
                  <a:schemeClr val="tx1"/>
                </a:solidFill>
                <a:effectLst/>
                <a:latin typeface="+mn-lt"/>
                <a:ea typeface="+mn-ea"/>
                <a:cs typeface="+mn-cs"/>
              </a:rPr>
              <a:t> on different </a:t>
            </a:r>
            <a:r>
              <a:rPr lang="de-DE" sz="1200" b="0" i="0" kern="1200" dirty="0" err="1">
                <a:solidFill>
                  <a:schemeClr val="tx1"/>
                </a:solidFill>
                <a:effectLst/>
                <a:latin typeface="+mn-lt"/>
                <a:ea typeface="+mn-ea"/>
                <a:cs typeface="+mn-cs"/>
              </a:rPr>
              <a:t>systems</a:t>
            </a:r>
            <a:r>
              <a:rPr lang="de-DE" sz="1200" b="0" i="0" kern="1200" dirty="0">
                <a:solidFill>
                  <a:schemeClr val="tx1"/>
                </a:solidFill>
                <a:effectLst/>
                <a:latin typeface="+mn-lt"/>
                <a:ea typeface="+mn-ea"/>
                <a:cs typeface="+mn-cs"/>
              </a:rPr>
              <a:t>.</a:t>
            </a:r>
          </a:p>
          <a:p>
            <a:pPr fontAlgn="base"/>
            <a:r>
              <a:rPr lang="de-DE" sz="1200" b="1" i="0" kern="1200" dirty="0">
                <a:solidFill>
                  <a:schemeClr val="tx1"/>
                </a:solidFill>
                <a:effectLst/>
                <a:latin typeface="+mn-lt"/>
                <a:ea typeface="+mn-ea"/>
                <a:cs typeface="+mn-cs"/>
              </a:rPr>
              <a:t>Write </a:t>
            </a:r>
            <a:r>
              <a:rPr lang="de-DE" sz="1200" b="1" i="0" kern="1200" dirty="0" err="1">
                <a:solidFill>
                  <a:schemeClr val="tx1"/>
                </a:solidFill>
                <a:effectLst/>
                <a:latin typeface="+mn-lt"/>
                <a:ea typeface="+mn-ea"/>
                <a:cs typeface="+mn-cs"/>
              </a:rPr>
              <a:t>results</a:t>
            </a:r>
            <a:r>
              <a:rPr lang="de-DE" sz="1200" b="0" i="0" kern="1200" dirty="0">
                <a:solidFill>
                  <a:schemeClr val="tx1"/>
                </a:solidFill>
                <a:effectLst/>
                <a:latin typeface="+mn-lt"/>
                <a:ea typeface="+mn-ea"/>
                <a:cs typeface="+mn-cs"/>
              </a:rPr>
              <a:t> Keep in </a:t>
            </a:r>
            <a:r>
              <a:rPr lang="de-DE" sz="1200" b="0" i="0" kern="1200" dirty="0" err="1">
                <a:solidFill>
                  <a:schemeClr val="tx1"/>
                </a:solidFill>
                <a:effectLst/>
                <a:latin typeface="+mn-lt"/>
                <a:ea typeface="+mn-ea"/>
                <a:cs typeface="+mn-cs"/>
              </a:rPr>
              <a:t>mind</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there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are</a:t>
            </a:r>
            <a:r>
              <a:rPr lang="de-DE" sz="1200" b="0" i="0" kern="1200" dirty="0">
                <a:solidFill>
                  <a:schemeClr val="tx1"/>
                </a:solidFill>
                <a:effectLst/>
                <a:latin typeface="+mn-lt"/>
                <a:ea typeface="+mn-ea"/>
                <a:cs typeface="+mn-cs"/>
              </a:rPr>
              <a:t> a </a:t>
            </a:r>
            <a:r>
              <a:rPr lang="de-DE" sz="1200" b="0" i="0" kern="1200" dirty="0" err="1">
                <a:solidFill>
                  <a:schemeClr val="tx1"/>
                </a:solidFill>
                <a:effectLst/>
                <a:latin typeface="+mn-lt"/>
                <a:ea typeface="+mn-ea"/>
                <a:cs typeface="+mn-cs"/>
              </a:rPr>
              <a:t>number</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other</a:t>
            </a:r>
            <a:r>
              <a:rPr lang="de-DE" sz="1200" b="0" i="0" kern="1200" dirty="0">
                <a:solidFill>
                  <a:schemeClr val="tx1"/>
                </a:solidFill>
                <a:effectLst/>
                <a:latin typeface="+mn-lt"/>
                <a:ea typeface="+mn-ea"/>
                <a:cs typeface="+mn-cs"/>
              </a:rPr>
              <a:t> variables in </a:t>
            </a:r>
            <a:r>
              <a:rPr lang="de-DE" sz="1200" b="0" i="0" kern="1200" dirty="0" err="1">
                <a:solidFill>
                  <a:schemeClr val="tx1"/>
                </a:solidFill>
                <a:effectLst/>
                <a:latin typeface="+mn-lt"/>
                <a:ea typeface="+mn-ea"/>
                <a:cs typeface="+mn-cs"/>
              </a:rPr>
              <a:t>play</a:t>
            </a:r>
            <a:r>
              <a:rPr lang="de-DE" sz="1200" b="0" i="0" kern="1200" dirty="0">
                <a:solidFill>
                  <a:schemeClr val="tx1"/>
                </a:solidFill>
                <a:effectLst/>
                <a:latin typeface="+mn-lt"/>
                <a:ea typeface="+mn-ea"/>
                <a:cs typeface="+mn-cs"/>
              </a:rPr>
              <a:t> due </a:t>
            </a:r>
            <a:r>
              <a:rPr lang="de-DE" sz="1200" b="0" i="0" kern="1200" dirty="0" err="1">
                <a:solidFill>
                  <a:schemeClr val="tx1"/>
                </a:solidFill>
                <a:effectLst/>
                <a:latin typeface="+mn-lt"/>
                <a:ea typeface="+mn-ea"/>
                <a:cs typeface="+mn-cs"/>
              </a:rPr>
              <a:t>to</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complexity</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of</a:t>
            </a:r>
            <a:r>
              <a:rPr lang="de-DE" sz="1200" b="0" i="0" kern="1200" dirty="0">
                <a:solidFill>
                  <a:schemeClr val="tx1"/>
                </a:solidFill>
                <a:effectLst/>
                <a:latin typeface="+mn-lt"/>
                <a:ea typeface="+mn-ea"/>
                <a:cs typeface="+mn-cs"/>
              </a:rPr>
              <a:t> </a:t>
            </a:r>
            <a:r>
              <a:rPr lang="de-DE" sz="1200" b="0" i="0" kern="1200" dirty="0" err="1">
                <a:solidFill>
                  <a:schemeClr val="tx1"/>
                </a:solidFill>
                <a:effectLst/>
                <a:latin typeface="+mn-lt"/>
                <a:ea typeface="+mn-ea"/>
                <a:cs typeface="+mn-cs"/>
              </a:rPr>
              <a:t>the</a:t>
            </a:r>
            <a:r>
              <a:rPr lang="de-DE" sz="1200" b="0" i="0" kern="1200" dirty="0">
                <a:solidFill>
                  <a:schemeClr val="tx1"/>
                </a:solidFill>
                <a:effectLst/>
                <a:latin typeface="+mn-lt"/>
                <a:ea typeface="+mn-ea"/>
                <a:cs typeface="+mn-cs"/>
              </a:rPr>
              <a:t> Cassandra </a:t>
            </a:r>
            <a:r>
              <a:rPr lang="de-DE" sz="1200" b="0" i="0" kern="1200" dirty="0" err="1">
                <a:solidFill>
                  <a:schemeClr val="tx1"/>
                </a:solidFill>
                <a:effectLst/>
                <a:latin typeface="+mn-lt"/>
                <a:ea typeface="+mn-ea"/>
                <a:cs typeface="+mn-cs"/>
              </a:rPr>
              <a:t>configuration</a:t>
            </a:r>
            <a:r>
              <a:rPr lang="de-DE" sz="1200" b="0" i="0" kern="1200" dirty="0">
                <a:solidFill>
                  <a:schemeClr val="tx1"/>
                </a:solidFill>
                <a:effectLst/>
                <a:latin typeface="+mn-lt"/>
                <a:ea typeface="+mn-ea"/>
                <a:cs typeface="+mn-cs"/>
              </a:rPr>
              <a:t>.</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1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150,000 </a:t>
            </a:r>
            <a:r>
              <a:rPr lang="de-DE" sz="1200" b="0" i="0" kern="1200" dirty="0" err="1">
                <a:solidFill>
                  <a:schemeClr val="tx1"/>
                </a:solidFill>
                <a:effectLst/>
                <a:latin typeface="+mn-lt"/>
                <a:ea typeface="+mn-ea"/>
                <a:cs typeface="+mn-cs"/>
              </a:rPr>
              <a:t>keys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14 </a:t>
            </a:r>
            <a:r>
              <a:rPr lang="de-DE" sz="1200" b="0" i="0" kern="1200" dirty="0" err="1">
                <a:solidFill>
                  <a:schemeClr val="tx1"/>
                </a:solidFill>
                <a:effectLst/>
                <a:latin typeface="+mn-lt"/>
                <a:ea typeface="+mn-ea"/>
                <a:cs typeface="+mn-cs"/>
              </a:rPr>
              <a:t>MBps</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10 </a:t>
            </a:r>
            <a:r>
              <a:rPr lang="de-DE" sz="1200" b="0" i="0" kern="1200" dirty="0" err="1">
                <a:solidFill>
                  <a:schemeClr val="tx1"/>
                </a:solidFill>
                <a:effectLst/>
                <a:latin typeface="+mn-lt"/>
                <a:ea typeface="+mn-ea"/>
                <a:cs typeface="+mn-cs"/>
              </a:rPr>
              <a:t>rows</a:t>
            </a:r>
            <a:r>
              <a:rPr lang="de-DE" sz="1200" b="0" i="0" kern="1200" dirty="0">
                <a:solidFill>
                  <a:schemeClr val="tx1"/>
                </a:solidFill>
                <a:effectLst/>
                <a:latin typeface="+mn-lt"/>
                <a:ea typeface="+mn-ea"/>
                <a:cs typeface="+mn-cs"/>
              </a:rPr>
              <a:t> 15,000 </a:t>
            </a:r>
            <a:r>
              <a:rPr lang="de-DE" sz="1200" b="0" i="0" kern="1200" dirty="0" err="1">
                <a:solidFill>
                  <a:schemeClr val="tx1"/>
                </a:solidFill>
                <a:effectLst/>
                <a:latin typeface="+mn-lt"/>
                <a:ea typeface="+mn-ea"/>
                <a:cs typeface="+mn-cs"/>
              </a:rPr>
              <a:t>keys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15 </a:t>
            </a:r>
            <a:r>
              <a:rPr lang="de-DE" sz="1200" b="0" i="0" kern="1200" dirty="0" err="1">
                <a:solidFill>
                  <a:schemeClr val="tx1"/>
                </a:solidFill>
                <a:effectLst/>
                <a:latin typeface="+mn-lt"/>
                <a:ea typeface="+mn-ea"/>
                <a:cs typeface="+mn-cs"/>
              </a:rPr>
              <a:t>MBps</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100 </a:t>
            </a:r>
            <a:r>
              <a:rPr lang="de-DE" sz="1200" b="0" i="0" kern="1200" dirty="0" err="1">
                <a:solidFill>
                  <a:schemeClr val="tx1"/>
                </a:solidFill>
                <a:effectLst/>
                <a:latin typeface="+mn-lt"/>
                <a:ea typeface="+mn-ea"/>
                <a:cs typeface="+mn-cs"/>
              </a:rPr>
              <a:t>rows</a:t>
            </a:r>
            <a:r>
              <a:rPr lang="de-DE" sz="1200" b="0" i="0" kern="1200" dirty="0">
                <a:solidFill>
                  <a:schemeClr val="tx1"/>
                </a:solidFill>
                <a:effectLst/>
                <a:latin typeface="+mn-lt"/>
                <a:ea typeface="+mn-ea"/>
                <a:cs typeface="+mn-cs"/>
              </a:rPr>
              <a:t> 1,500 </a:t>
            </a:r>
            <a:r>
              <a:rPr lang="de-DE" sz="1200" b="0" i="0" kern="1200" dirty="0" err="1">
                <a:solidFill>
                  <a:schemeClr val="tx1"/>
                </a:solidFill>
                <a:effectLst/>
                <a:latin typeface="+mn-lt"/>
                <a:ea typeface="+mn-ea"/>
                <a:cs typeface="+mn-cs"/>
              </a:rPr>
              <a:t>keys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18 </a:t>
            </a:r>
            <a:r>
              <a:rPr lang="de-DE" sz="1200" b="0" i="0" kern="1200" dirty="0" err="1">
                <a:solidFill>
                  <a:schemeClr val="tx1"/>
                </a:solidFill>
                <a:effectLst/>
                <a:latin typeface="+mn-lt"/>
                <a:ea typeface="+mn-ea"/>
                <a:cs typeface="+mn-cs"/>
              </a:rPr>
              <a:t>MBps</a:t>
            </a:r>
            <a:br>
              <a:rPr lang="de-DE" sz="1200" b="0" i="0" kern="1200" dirty="0">
                <a:solidFill>
                  <a:schemeClr val="tx1"/>
                </a:solidFill>
                <a:effectLst/>
                <a:latin typeface="+mn-lt"/>
                <a:ea typeface="+mn-ea"/>
                <a:cs typeface="+mn-cs"/>
              </a:rPr>
            </a:br>
            <a:r>
              <a:rPr lang="de-DE" sz="1200" b="0" i="0" kern="1200" dirty="0">
                <a:solidFill>
                  <a:schemeClr val="tx1"/>
                </a:solidFill>
                <a:effectLst/>
                <a:latin typeface="+mn-lt"/>
                <a:ea typeface="+mn-ea"/>
                <a:cs typeface="+mn-cs"/>
              </a:rPr>
              <a:t>1000 </a:t>
            </a:r>
            <a:r>
              <a:rPr lang="de-DE" sz="1200" b="0" i="0" kern="1200" dirty="0" err="1">
                <a:solidFill>
                  <a:schemeClr val="tx1"/>
                </a:solidFill>
                <a:effectLst/>
                <a:latin typeface="+mn-lt"/>
                <a:ea typeface="+mn-ea"/>
                <a:cs typeface="+mn-cs"/>
              </a:rPr>
              <a:t>rows</a:t>
            </a:r>
            <a:r>
              <a:rPr lang="de-DE" sz="1200" b="0" i="0" kern="1200" dirty="0">
                <a:solidFill>
                  <a:schemeClr val="tx1"/>
                </a:solidFill>
                <a:effectLst/>
                <a:latin typeface="+mn-lt"/>
                <a:ea typeface="+mn-ea"/>
                <a:cs typeface="+mn-cs"/>
              </a:rPr>
              <a:t> 150 </a:t>
            </a:r>
            <a:r>
              <a:rPr lang="de-DE" sz="1200" b="0" i="0" kern="1200" dirty="0" err="1">
                <a:solidFill>
                  <a:schemeClr val="tx1"/>
                </a:solidFill>
                <a:effectLst/>
                <a:latin typeface="+mn-lt"/>
                <a:ea typeface="+mn-ea"/>
                <a:cs typeface="+mn-cs"/>
              </a:rPr>
              <a:t>keys</a:t>
            </a:r>
            <a:r>
              <a:rPr lang="de-DE" sz="1200" b="0" i="0" kern="1200" dirty="0">
                <a:solidFill>
                  <a:schemeClr val="tx1"/>
                </a:solidFill>
                <a:effectLst/>
                <a:latin typeface="+mn-lt"/>
                <a:ea typeface="+mn-ea"/>
                <a:cs typeface="+mn-cs"/>
              </a:rPr>
              <a:t> per </a:t>
            </a:r>
            <a:r>
              <a:rPr lang="de-DE" sz="1200" b="0" i="0" kern="1200" dirty="0" err="1">
                <a:solidFill>
                  <a:schemeClr val="tx1"/>
                </a:solidFill>
                <a:effectLst/>
                <a:latin typeface="+mn-lt"/>
                <a:ea typeface="+mn-ea"/>
                <a:cs typeface="+mn-cs"/>
              </a:rPr>
              <a:t>row</a:t>
            </a:r>
            <a:r>
              <a:rPr lang="de-DE" sz="1200" b="0" i="0" kern="1200" dirty="0">
                <a:solidFill>
                  <a:schemeClr val="tx1"/>
                </a:solidFill>
                <a:effectLst/>
                <a:latin typeface="+mn-lt"/>
                <a:ea typeface="+mn-ea"/>
                <a:cs typeface="+mn-cs"/>
              </a:rPr>
              <a:t>: 11 </a:t>
            </a:r>
            <a:r>
              <a:rPr lang="de-DE" sz="1200" b="0" i="0" kern="1200" dirty="0" err="1">
                <a:solidFill>
                  <a:schemeClr val="tx1"/>
                </a:solidFill>
                <a:effectLst/>
                <a:latin typeface="+mn-lt"/>
                <a:ea typeface="+mn-ea"/>
                <a:cs typeface="+mn-cs"/>
              </a:rPr>
              <a:t>MBps</a:t>
            </a:r>
            <a:r>
              <a:rPr lang="de-DE" sz="1200" b="0" i="0" kern="1200" dirty="0">
                <a:solidFill>
                  <a:schemeClr val="tx1"/>
                </a:solidFill>
                <a:effectLst/>
                <a:latin typeface="+mn-lt"/>
                <a:ea typeface="+mn-ea"/>
                <a:cs typeface="+mn-cs"/>
              </a:rPr>
              <a:t> </a:t>
            </a:r>
          </a:p>
          <a:p>
            <a:br>
              <a:rPr lang="de-DE" dirty="0"/>
            </a:br>
            <a:endParaRPr lang="de-DE" dirty="0"/>
          </a:p>
        </p:txBody>
      </p:sp>
      <p:sp>
        <p:nvSpPr>
          <p:cNvPr id="4" name="Foliennummernplatzhalter 3"/>
          <p:cNvSpPr>
            <a:spLocks noGrp="1"/>
          </p:cNvSpPr>
          <p:nvPr>
            <p:ph type="sldNum" sz="quarter" idx="10"/>
          </p:nvPr>
        </p:nvSpPr>
        <p:spPr/>
        <p:txBody>
          <a:bodyPr/>
          <a:lstStyle/>
          <a:p>
            <a:fld id="{BA318A9E-BB36-0C46-9FC2-F9442BF833CA}" type="slidenum">
              <a:rPr lang="en-US" smtClean="0"/>
              <a:t>37</a:t>
            </a:fld>
            <a:endParaRPr lang="en-US"/>
          </a:p>
        </p:txBody>
      </p:sp>
    </p:spTree>
    <p:extLst>
      <p:ext uri="{BB962C8B-B14F-4D97-AF65-F5344CB8AC3E}">
        <p14:creationId xmlns:p14="http://schemas.microsoft.com/office/powerpoint/2010/main" val="4096634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Explain</a:t>
            </a:r>
            <a:r>
              <a:rPr lang="en-US" baseline="0" dirty="0"/>
              <a:t> why it’s important to get the data model correct and let the students know about training and support from their local SE’s to vet their data models.</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Calibri"/>
                <a:ea typeface="Calibri"/>
                <a:cs typeface="Calibri"/>
                <a:sym typeface="Calibri"/>
              </a:rPr>
              <a:t>38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678397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dirty="0"/>
          </a:p>
        </p:txBody>
      </p:sp>
      <p:sp>
        <p:nvSpPr>
          <p:cNvPr id="4" name="Footer Placeholder 3"/>
          <p:cNvSpPr>
            <a:spLocks noGrp="1"/>
          </p:cNvSpPr>
          <p:nvPr>
            <p:ph type="ftr" sz="quarter" idx="10"/>
          </p:nvPr>
        </p:nvSpPr>
        <p:spPr/>
        <p:txBody>
          <a:bodyPr/>
          <a:lstStyle/>
          <a:p>
            <a:r>
              <a:rPr lang="en-US"/>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39</a:t>
            </a:fld>
            <a:endParaRPr lang="en-US" dirty="0"/>
          </a:p>
        </p:txBody>
      </p:sp>
    </p:spTree>
    <p:extLst>
      <p:ext uri="{BB962C8B-B14F-4D97-AF65-F5344CB8AC3E}">
        <p14:creationId xmlns:p14="http://schemas.microsoft.com/office/powerpoint/2010/main" val="33724240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r>
              <a:rPr lang="en-US" dirty="0"/>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40</a:t>
            </a:fld>
            <a:endParaRPr lang="en-US" dirty="0"/>
          </a:p>
        </p:txBody>
      </p:sp>
    </p:spTree>
    <p:extLst>
      <p:ext uri="{BB962C8B-B14F-4D97-AF65-F5344CB8AC3E}">
        <p14:creationId xmlns:p14="http://schemas.microsoft.com/office/powerpoint/2010/main" val="393628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Shape 14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96" name="Shape 14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pPr>
            <a:r>
              <a:rPr lang="en-US" sz="1200" dirty="0">
                <a:solidFill>
                  <a:schemeClr val="dk1"/>
                </a:solidFill>
                <a:latin typeface="Calibri"/>
                <a:ea typeface="Calibri"/>
                <a:cs typeface="Calibri"/>
                <a:sym typeface="Calibri"/>
              </a:rPr>
              <a:t>Let’s start digging into some of the details of why Cassandra is a solid foundation for our data layer.</a:t>
            </a:r>
          </a:p>
          <a:p>
            <a:pPr marL="171450" lvl="0" indent="-171450" rtl="0">
              <a:lnSpc>
                <a:spcPct val="115000"/>
              </a:lnSpc>
              <a:spcBef>
                <a:spcPts val="0"/>
              </a:spcBef>
              <a:spcAft>
                <a:spcPts val="0"/>
              </a:spcAft>
              <a:buClr>
                <a:schemeClr val="dk1"/>
              </a:buClr>
              <a:buSzPts val="1100"/>
            </a:pPr>
            <a:r>
              <a:rPr lang="en-US" sz="1200" dirty="0">
                <a:solidFill>
                  <a:schemeClr val="dk1"/>
                </a:solidFill>
                <a:latin typeface="Calibri"/>
                <a:ea typeface="Calibri"/>
                <a:cs typeface="Calibri"/>
                <a:sym typeface="Calibri"/>
              </a:rPr>
              <a:t>We’ll introduce some of the terminology that we use</a:t>
            </a:r>
          </a:p>
          <a:p>
            <a:pPr marL="171450" lvl="0" indent="-171450" rtl="0">
              <a:lnSpc>
                <a:spcPct val="115000"/>
              </a:lnSpc>
              <a:spcBef>
                <a:spcPts val="0"/>
              </a:spcBef>
              <a:spcAft>
                <a:spcPts val="0"/>
              </a:spcAft>
              <a:buClr>
                <a:schemeClr val="dk1"/>
              </a:buClr>
              <a:buSzPts val="1100"/>
            </a:pPr>
            <a:r>
              <a:rPr lang="en-US" sz="1200" dirty="0">
                <a:solidFill>
                  <a:schemeClr val="dk1"/>
                </a:solidFill>
                <a:latin typeface="Calibri"/>
                <a:ea typeface="Calibri"/>
                <a:cs typeface="Calibri"/>
                <a:sym typeface="Calibri"/>
              </a:rPr>
              <a:t>A deployment of Cassandra involves multiple nodes – we call this a cluster</a:t>
            </a:r>
          </a:p>
          <a:p>
            <a:pPr marL="171450" lvl="0" indent="-171450" rtl="0">
              <a:lnSpc>
                <a:spcPct val="115000"/>
              </a:lnSpc>
              <a:spcBef>
                <a:spcPts val="0"/>
              </a:spcBef>
              <a:spcAft>
                <a:spcPts val="0"/>
              </a:spcAft>
              <a:buClr>
                <a:schemeClr val="dk1"/>
              </a:buClr>
              <a:buSzPts val="1100"/>
            </a:pPr>
            <a:r>
              <a:rPr lang="en-US" sz="1200" dirty="0">
                <a:solidFill>
                  <a:schemeClr val="dk1"/>
                </a:solidFill>
                <a:latin typeface="Calibri"/>
                <a:ea typeface="Calibri"/>
                <a:cs typeface="Calibri"/>
                <a:sym typeface="Calibri"/>
              </a:rPr>
              <a:t>Within a cluster we can have logical groupings which represent data centers or racks of equipment</a:t>
            </a:r>
            <a:endParaRPr sz="1200" dirty="0">
              <a:solidFill>
                <a:schemeClr val="dk1"/>
              </a:solidFill>
              <a:latin typeface="Calibri"/>
              <a:ea typeface="Calibri"/>
              <a:cs typeface="Calibri"/>
              <a:sym typeface="Calibri"/>
            </a:endParaRPr>
          </a:p>
          <a:p>
            <a:pPr marL="0" lvl="0" indent="0" rtl="0">
              <a:spcBef>
                <a:spcPts val="0"/>
              </a:spcBef>
              <a:spcAft>
                <a:spcPts val="0"/>
              </a:spcAft>
              <a:buNone/>
            </a:pPr>
            <a:endParaRPr dirty="0"/>
          </a:p>
        </p:txBody>
      </p:sp>
    </p:spTree>
    <p:extLst>
      <p:ext uri="{BB962C8B-B14F-4D97-AF65-F5344CB8AC3E}">
        <p14:creationId xmlns:p14="http://schemas.microsoft.com/office/powerpoint/2010/main" val="4266490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Shape 8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6" name="Shape 81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pPr>
            <a:r>
              <a:rPr lang="en-US" sz="1200" dirty="0">
                <a:solidFill>
                  <a:schemeClr val="dk1"/>
                </a:solidFill>
                <a:latin typeface="Calibri"/>
                <a:ea typeface="Calibri"/>
                <a:cs typeface="Calibri"/>
                <a:sym typeface="Calibri"/>
              </a:rPr>
              <a:t>One of the benefits of this distributed architecture is that we can read or write data any where in the cluster</a:t>
            </a:r>
          </a:p>
          <a:p>
            <a:pPr marL="171450" lvl="0" indent="-171450" rtl="0">
              <a:lnSpc>
                <a:spcPct val="115000"/>
              </a:lnSpc>
              <a:spcBef>
                <a:spcPts val="0"/>
              </a:spcBef>
              <a:spcAft>
                <a:spcPts val="0"/>
              </a:spcAft>
              <a:buClr>
                <a:schemeClr val="dk1"/>
              </a:buClr>
              <a:buSzPts val="1100"/>
            </a:pPr>
            <a:r>
              <a:rPr lang="en-US" sz="1200" dirty="0">
                <a:solidFill>
                  <a:schemeClr val="dk1"/>
                </a:solidFill>
                <a:latin typeface="Calibri"/>
                <a:ea typeface="Calibri"/>
                <a:cs typeface="Calibri"/>
                <a:sym typeface="Calibri"/>
              </a:rPr>
              <a:t>Client applications can connect to any node and read or write the data they need</a:t>
            </a:r>
          </a:p>
          <a:p>
            <a:pPr marL="171450" lvl="0" indent="-171450" rtl="0">
              <a:lnSpc>
                <a:spcPct val="115000"/>
              </a:lnSpc>
              <a:spcBef>
                <a:spcPts val="0"/>
              </a:spcBef>
              <a:spcAft>
                <a:spcPts val="0"/>
              </a:spcAft>
              <a:buClr>
                <a:schemeClr val="dk1"/>
              </a:buClr>
              <a:buSzPts val="1100"/>
            </a:pPr>
            <a:r>
              <a:rPr lang="en-US" sz="1200" dirty="0">
                <a:solidFill>
                  <a:schemeClr val="dk1"/>
                </a:solidFill>
                <a:latin typeface="Calibri"/>
                <a:ea typeface="Calibri"/>
                <a:cs typeface="Calibri"/>
                <a:sym typeface="Calibri"/>
              </a:rPr>
              <a:t>When we write data, Cassandra handles the details of spreading multiple copies of the data throughout the cluster</a:t>
            </a:r>
            <a:endParaRPr sz="1200" dirty="0">
              <a:solidFill>
                <a:schemeClr val="dk1"/>
              </a:solidFill>
              <a:latin typeface="Calibri"/>
              <a:ea typeface="Calibri"/>
              <a:cs typeface="Calibri"/>
              <a:sym typeface="Calibri"/>
            </a:endParaRPr>
          </a:p>
          <a:p>
            <a:pPr marL="0" lvl="0" indent="0">
              <a:spcBef>
                <a:spcPts val="0"/>
              </a:spcBef>
              <a:spcAft>
                <a:spcPts val="0"/>
              </a:spcAft>
              <a:buNone/>
            </a:pPr>
            <a:endParaRPr dirty="0"/>
          </a:p>
        </p:txBody>
      </p:sp>
    </p:spTree>
    <p:extLst>
      <p:ext uri="{BB962C8B-B14F-4D97-AF65-F5344CB8AC3E}">
        <p14:creationId xmlns:p14="http://schemas.microsoft.com/office/powerpoint/2010/main" val="3273835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Shape 8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29" name="Shape 82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pPr>
            <a:r>
              <a:rPr lang="en" sz="1200" dirty="0">
                <a:solidFill>
                  <a:schemeClr val="dk1"/>
                </a:solidFill>
                <a:latin typeface="Calibri"/>
                <a:ea typeface="Calibri"/>
                <a:cs typeface="Calibri"/>
                <a:sym typeface="Calibri"/>
              </a:rPr>
              <a:t>This means that our system has no single point of failure. </a:t>
            </a:r>
          </a:p>
          <a:p>
            <a:pPr marL="171450" lvl="0" indent="-171450" rtl="0">
              <a:lnSpc>
                <a:spcPct val="115000"/>
              </a:lnSpc>
              <a:spcBef>
                <a:spcPts val="0"/>
              </a:spcBef>
              <a:spcAft>
                <a:spcPts val="0"/>
              </a:spcAft>
              <a:buClr>
                <a:schemeClr val="dk1"/>
              </a:buClr>
              <a:buSzPts val="1100"/>
            </a:pPr>
            <a:r>
              <a:rPr lang="en" sz="1200" dirty="0">
                <a:solidFill>
                  <a:schemeClr val="dk1"/>
                </a:solidFill>
                <a:latin typeface="Calibri"/>
                <a:ea typeface="Calibri"/>
                <a:cs typeface="Calibri"/>
                <a:sym typeface="Calibri"/>
              </a:rPr>
              <a:t>Because multiple copies of our data are stored in multiple nodes in each data center, we can survive the failure of a node or even an entire data center and still have the ability to read and write data</a:t>
            </a:r>
          </a:p>
          <a:p>
            <a:pPr marL="0" lvl="0" indent="0">
              <a:spcBef>
                <a:spcPts val="0"/>
              </a:spcBef>
              <a:spcAft>
                <a:spcPts val="0"/>
              </a:spcAft>
              <a:buNone/>
            </a:pPr>
            <a:endParaRPr dirty="0"/>
          </a:p>
        </p:txBody>
      </p:sp>
    </p:spTree>
    <p:extLst>
      <p:ext uri="{BB962C8B-B14F-4D97-AF65-F5344CB8AC3E}">
        <p14:creationId xmlns:p14="http://schemas.microsoft.com/office/powerpoint/2010/main" val="4148595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Shape 8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61" name="Shape 86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spcBef>
                <a:spcPts val="0"/>
              </a:spcBef>
              <a:spcAft>
                <a:spcPts val="0"/>
              </a:spcAft>
            </a:pPr>
            <a:r>
              <a:rPr lang="en-US" dirty="0"/>
              <a:t>Replication works across data centers. I can write data in the east data center if there is an outage, my application can fail over to the west data center.</a:t>
            </a:r>
            <a:endParaRPr dirty="0"/>
          </a:p>
        </p:txBody>
      </p:sp>
    </p:spTree>
    <p:extLst>
      <p:ext uri="{BB962C8B-B14F-4D97-AF65-F5344CB8AC3E}">
        <p14:creationId xmlns:p14="http://schemas.microsoft.com/office/powerpoint/2010/main" val="2755966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DataStax Enterprise supports multiple deployment options. </a:t>
            </a:r>
          </a:p>
          <a:p>
            <a:r>
              <a:rPr lang="en-US" dirty="0"/>
              <a:t>You can deploy it in your on-premise data center, in public clouds, or hybrid environments</a:t>
            </a:r>
          </a:p>
          <a:p>
            <a:r>
              <a:rPr lang="en-US" dirty="0"/>
              <a:t>We also support some advanced deployment options such as hub-and-spoke which is great for situations where there is intermittent connectivity between locations.</a:t>
            </a:r>
          </a:p>
        </p:txBody>
      </p:sp>
      <p:sp>
        <p:nvSpPr>
          <p:cNvPr id="4" name="Footer Placeholder 3"/>
          <p:cNvSpPr>
            <a:spLocks noGrp="1"/>
          </p:cNvSpPr>
          <p:nvPr>
            <p:ph type="ftr" sz="quarter" idx="10"/>
          </p:nvPr>
        </p:nvSpPr>
        <p:spPr/>
        <p:txBody>
          <a:bodyPr/>
          <a:lstStyle/>
          <a:p>
            <a:r>
              <a:rPr lang="en-US"/>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8</a:t>
            </a:fld>
            <a:endParaRPr lang="en-US" dirty="0"/>
          </a:p>
        </p:txBody>
      </p:sp>
    </p:spTree>
    <p:extLst>
      <p:ext uri="{BB962C8B-B14F-4D97-AF65-F5344CB8AC3E}">
        <p14:creationId xmlns:p14="http://schemas.microsoft.com/office/powerpoint/2010/main" val="21177356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Cassandra demonstrates true linear scalability, which might be its killer feature. </a:t>
            </a:r>
          </a:p>
          <a:p>
            <a:r>
              <a:rPr lang="en-US" dirty="0"/>
              <a:t>You can achieve higher throughput on reads and writes just by adding nodes. Other databases don’t demonstrate this property</a:t>
            </a:r>
          </a:p>
        </p:txBody>
      </p:sp>
      <p:sp>
        <p:nvSpPr>
          <p:cNvPr id="4" name="Footer Placeholder 3"/>
          <p:cNvSpPr>
            <a:spLocks noGrp="1"/>
          </p:cNvSpPr>
          <p:nvPr>
            <p:ph type="ftr" sz="quarter" idx="10"/>
          </p:nvPr>
        </p:nvSpPr>
        <p:spPr/>
        <p:txBody>
          <a:bodyPr/>
          <a:lstStyle/>
          <a:p>
            <a:r>
              <a:rPr lang="en-US"/>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9</a:t>
            </a:fld>
            <a:endParaRPr lang="en-US" dirty="0"/>
          </a:p>
        </p:txBody>
      </p:sp>
    </p:spTree>
    <p:extLst>
      <p:ext uri="{BB962C8B-B14F-4D97-AF65-F5344CB8AC3E}">
        <p14:creationId xmlns:p14="http://schemas.microsoft.com/office/powerpoint/2010/main" val="3347380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Cassandra also gives you a lot of flexibility in managing the tradeoffs that you need in distributed systems.</a:t>
            </a:r>
          </a:p>
          <a:p>
            <a:r>
              <a:rPr lang="en-US" dirty="0"/>
              <a:t>For example, we have the concepts of replication factor and consistency level</a:t>
            </a:r>
          </a:p>
          <a:p>
            <a:r>
              <a:rPr lang="en-US" dirty="0"/>
              <a:t>The replication factor is how you tell Cassandra how many copies or replicas of your data you want kept in each data center</a:t>
            </a:r>
          </a:p>
          <a:p>
            <a:r>
              <a:rPr lang="en-US" dirty="0"/>
              <a:t>The consistency level describes how many of those nodes need to respond in order for a write or read to be successful</a:t>
            </a:r>
          </a:p>
        </p:txBody>
      </p:sp>
      <p:sp>
        <p:nvSpPr>
          <p:cNvPr id="4" name="Footer Placeholder 3"/>
          <p:cNvSpPr>
            <a:spLocks noGrp="1"/>
          </p:cNvSpPr>
          <p:nvPr>
            <p:ph type="ftr" sz="quarter" idx="10"/>
          </p:nvPr>
        </p:nvSpPr>
        <p:spPr/>
        <p:txBody>
          <a:bodyPr/>
          <a:lstStyle/>
          <a:p>
            <a:r>
              <a:rPr lang="en-US"/>
              <a:t>© DataStax, All Rights Reserved.</a:t>
            </a:r>
            <a:endParaRPr lang="mr-IN" dirty="0"/>
          </a:p>
        </p:txBody>
      </p:sp>
      <p:sp>
        <p:nvSpPr>
          <p:cNvPr id="5" name="Slide Number Placeholder 4"/>
          <p:cNvSpPr>
            <a:spLocks noGrp="1"/>
          </p:cNvSpPr>
          <p:nvPr>
            <p:ph type="sldNum" sz="quarter" idx="11"/>
          </p:nvPr>
        </p:nvSpPr>
        <p:spPr/>
        <p:txBody>
          <a:bodyPr/>
          <a:lstStyle/>
          <a:p>
            <a:fld id="{D9E9AA33-EA30-3C42-82D8-9FCE492AA726}" type="slidenum">
              <a:rPr lang="en-US" smtClean="0"/>
              <a:pPr/>
              <a:t>10</a:t>
            </a:fld>
            <a:endParaRPr lang="en-US" dirty="0"/>
          </a:p>
        </p:txBody>
      </p:sp>
    </p:spTree>
    <p:extLst>
      <p:ext uri="{BB962C8B-B14F-4D97-AF65-F5344CB8AC3E}">
        <p14:creationId xmlns:p14="http://schemas.microsoft.com/office/powerpoint/2010/main" val="13702223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Round Single Corner Rectangle 4"/>
          <p:cNvSpPr/>
          <p:nvPr userDrawn="1"/>
        </p:nvSpPr>
        <p:spPr>
          <a:xfrm flipH="1">
            <a:off x="0" y="1"/>
            <a:ext cx="4267200" cy="4286249"/>
          </a:xfrm>
          <a:prstGeom prst="round1Rect">
            <a:avLst>
              <a:gd name="adj" fmla="val 3481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a:picLocks noChangeAspect="1"/>
          </p:cNvPicPr>
          <p:nvPr userDrawn="1"/>
        </p:nvPicPr>
        <p:blipFill>
          <a:blip r:embed="rId2" cstate="screen">
            <a:alphaModFix amt="5000"/>
            <a:extLst>
              <a:ext uri="{28A0092B-C50C-407E-A947-70E740481C1C}">
                <a14:useLocalDpi xmlns:a14="http://schemas.microsoft.com/office/drawing/2010/main"/>
              </a:ext>
            </a:extLst>
          </a:blip>
          <a:stretch>
            <a:fillRect/>
          </a:stretch>
        </p:blipFill>
        <p:spPr>
          <a:xfrm>
            <a:off x="2004635" y="1733071"/>
            <a:ext cx="3350010" cy="3392685"/>
          </a:xfrm>
          <a:prstGeom prst="rect">
            <a:avLst/>
          </a:prstGeom>
        </p:spPr>
      </p:pic>
      <p:sp>
        <p:nvSpPr>
          <p:cNvPr id="21" name="Picture Placeholder 20"/>
          <p:cNvSpPr>
            <a:spLocks noGrp="1"/>
          </p:cNvSpPr>
          <p:nvPr>
            <p:ph type="pic" sz="quarter" idx="13"/>
          </p:nvPr>
        </p:nvSpPr>
        <p:spPr>
          <a:xfrm flipH="1">
            <a:off x="4261390" y="-1"/>
            <a:ext cx="4882610" cy="4291781"/>
          </a:xfrm>
          <a:custGeom>
            <a:avLst/>
            <a:gdLst>
              <a:gd name="connsiteX0" fmla="*/ 4877692 w 4882610"/>
              <a:gd name="connsiteY0" fmla="*/ 0 h 4305302"/>
              <a:gd name="connsiteX1" fmla="*/ 0 w 4882610"/>
              <a:gd name="connsiteY1" fmla="*/ 0 h 4305302"/>
              <a:gd name="connsiteX2" fmla="*/ 0 w 4882610"/>
              <a:gd name="connsiteY2" fmla="*/ 1558799 h 4305302"/>
              <a:gd name="connsiteX3" fmla="*/ 1560 w 4882610"/>
              <a:gd name="connsiteY3" fmla="*/ 1766430 h 4305302"/>
              <a:gd name="connsiteX4" fmla="*/ 5811 w 4882610"/>
              <a:gd name="connsiteY4" fmla="*/ 2834111 h 4305302"/>
              <a:gd name="connsiteX5" fmla="*/ 1475417 w 4882610"/>
              <a:gd name="connsiteY5" fmla="*/ 4305302 h 4305302"/>
              <a:gd name="connsiteX6" fmla="*/ 4882610 w 4882610"/>
              <a:gd name="connsiteY6" fmla="*/ 4300781 h 4305302"/>
              <a:gd name="connsiteX7" fmla="*/ 4882610 w 4882610"/>
              <a:gd name="connsiteY7" fmla="*/ 19 h 430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82610" h="4305302">
                <a:moveTo>
                  <a:pt x="4877692" y="0"/>
                </a:moveTo>
                <a:lnTo>
                  <a:pt x="0" y="0"/>
                </a:lnTo>
                <a:lnTo>
                  <a:pt x="0" y="1558799"/>
                </a:lnTo>
                <a:lnTo>
                  <a:pt x="1560" y="1766430"/>
                </a:lnTo>
                <a:cubicBezTo>
                  <a:pt x="4254" y="2124944"/>
                  <a:pt x="6310" y="2482148"/>
                  <a:pt x="5811" y="2834111"/>
                </a:cubicBezTo>
                <a:cubicBezTo>
                  <a:pt x="5811" y="3646628"/>
                  <a:pt x="663775" y="4305302"/>
                  <a:pt x="1475417" y="4305302"/>
                </a:cubicBezTo>
                <a:lnTo>
                  <a:pt x="4882610" y="4300781"/>
                </a:lnTo>
                <a:lnTo>
                  <a:pt x="4882610" y="19"/>
                </a:lnTo>
                <a:close/>
              </a:path>
            </a:pathLst>
          </a:custGeom>
          <a:noFill/>
        </p:spPr>
        <p:txBody>
          <a:bodyPr wrap="square">
            <a:noAutofit/>
          </a:bodyPr>
          <a:lstStyle/>
          <a:p>
            <a:r>
              <a:rPr lang="en-US"/>
              <a:t>Drag picture to placeholder or click icon to add</a:t>
            </a:r>
            <a:endParaRPr lang="en-US" dirty="0"/>
          </a:p>
        </p:txBody>
      </p:sp>
      <p:pic>
        <p:nvPicPr>
          <p:cNvPr id="24" name="Picture 23"/>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26" name="Slide Number Placeholder 11"/>
          <p:cNvSpPr>
            <a:spLocks noGrp="1"/>
          </p:cNvSpPr>
          <p:nvPr>
            <p:ph type="sldNum" sz="quarter" idx="4"/>
          </p:nvPr>
        </p:nvSpPr>
        <p:spPr>
          <a:xfrm>
            <a:off x="99060" y="4789170"/>
            <a:ext cx="289560" cy="274637"/>
          </a:xfrm>
          <a:prstGeom prst="rect">
            <a:avLst/>
          </a:prstGeom>
        </p:spPr>
        <p:txBody>
          <a:bodyPr vert="horz" wrap="none"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27"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28" name="Shape 74" descr="line-dot-pattern@2x.png"/>
          <p:cNvPicPr preferRelativeResize="0"/>
          <p:nvPr userDrawn="1"/>
        </p:nvPicPr>
        <p:blipFill rotWithShape="1">
          <a:blip r:embed="rId4" cstate="screen">
            <a:alphaModFix amt="25000"/>
            <a:extLst>
              <a:ext uri="{28A0092B-C50C-407E-A947-70E740481C1C}">
                <a14:useLocalDpi xmlns:a14="http://schemas.microsoft.com/office/drawing/2010/main"/>
              </a:ext>
            </a:extLst>
          </a:blip>
          <a:srcRect/>
          <a:stretch/>
        </p:blipFill>
        <p:spPr>
          <a:xfrm flipV="1">
            <a:off x="-1274" y="0"/>
            <a:ext cx="5199810" cy="4326018"/>
          </a:xfrm>
          <a:prstGeom prst="rect">
            <a:avLst/>
          </a:prstGeom>
          <a:noFill/>
          <a:ln>
            <a:noFill/>
          </a:ln>
        </p:spPr>
      </p:pic>
      <p:sp>
        <p:nvSpPr>
          <p:cNvPr id="12" name="Shape 71"/>
          <p:cNvSpPr txBox="1">
            <a:spLocks noGrp="1"/>
          </p:cNvSpPr>
          <p:nvPr>
            <p:ph type="body" idx="1"/>
          </p:nvPr>
        </p:nvSpPr>
        <p:spPr>
          <a:xfrm>
            <a:off x="457200" y="3015512"/>
            <a:ext cx="3409406" cy="1189095"/>
          </a:xfrm>
          <a:prstGeom prst="rect">
            <a:avLst/>
          </a:prstGeom>
          <a:noFill/>
          <a:ln>
            <a:noFill/>
          </a:ln>
        </p:spPr>
        <p:txBody>
          <a:bodyPr spcFirstLastPara="1" wrap="square" lIns="0" tIns="91425" rIns="91425" bIns="91425" anchor="t" anchorCtr="0"/>
          <a:lstStyle>
            <a:lvl1pPr marL="6350" marR="0" lvl="0" indent="-6350" algn="l" rtl="0">
              <a:spcBef>
                <a:spcPts val="400"/>
              </a:spcBef>
              <a:spcAft>
                <a:spcPts val="0"/>
              </a:spcAft>
              <a:buClr>
                <a:schemeClr val="lt1"/>
              </a:buClr>
              <a:buSzPts val="1400"/>
              <a:buFont typeface="Arial"/>
              <a:buNone/>
              <a:tabLst/>
              <a:defRPr sz="1800" b="0" i="0" u="none" strike="noStrike" cap="none">
                <a:solidFill>
                  <a:schemeClr val="bg1"/>
                </a:solidFill>
                <a:latin typeface="Arial"/>
                <a:ea typeface="Arial"/>
                <a:cs typeface="Arial"/>
                <a:sym typeface="Arial"/>
              </a:defRPr>
            </a:lvl1pPr>
            <a:lvl2pPr marL="914400" marR="0" lvl="1" indent="-406400" algn="l" rtl="0">
              <a:spcBef>
                <a:spcPts val="560"/>
              </a:spcBef>
              <a:spcAft>
                <a:spcPts val="0"/>
              </a:spcAft>
              <a:buClr>
                <a:schemeClr val="lt1"/>
              </a:buClr>
              <a:buSzPts val="2800"/>
              <a:buFont typeface="Arial"/>
              <a:buChar char="–"/>
              <a:defRPr sz="2800" b="0" i="0" u="none" strike="noStrike" cap="none">
                <a:solidFill>
                  <a:schemeClr val="lt1"/>
                </a:solidFill>
                <a:latin typeface="Helvetica Neue"/>
                <a:ea typeface="Helvetica Neue"/>
                <a:cs typeface="Helvetica Neue"/>
                <a:sym typeface="Helvetica Neue"/>
              </a:defRPr>
            </a:lvl2pPr>
            <a:lvl3pPr marL="1371600" marR="0" lvl="2" indent="-381000" algn="l" rtl="0">
              <a:spcBef>
                <a:spcPts val="480"/>
              </a:spcBef>
              <a:spcAft>
                <a:spcPts val="0"/>
              </a:spcAft>
              <a:buClr>
                <a:schemeClr val="lt1"/>
              </a:buClr>
              <a:buSzPts val="2400"/>
              <a:buFont typeface="Arial"/>
              <a:buChar char="•"/>
              <a:defRPr sz="2400" b="0" i="0" u="none" strike="noStrike" cap="none">
                <a:solidFill>
                  <a:schemeClr val="lt1"/>
                </a:solidFill>
                <a:latin typeface="Helvetica Neue"/>
                <a:ea typeface="Helvetica Neue"/>
                <a:cs typeface="Helvetica Neue"/>
                <a:sym typeface="Helvetica Neue"/>
              </a:defRPr>
            </a:lvl3pPr>
            <a:lvl4pPr marL="1828800" marR="0" lvl="3"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4pPr>
            <a:lvl5pPr marL="2286000" marR="0" lvl="4"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pPr lvl="0"/>
            <a:r>
              <a:rPr lang="en-US"/>
              <a:t>Click to edit Master text styles</a:t>
            </a:r>
          </a:p>
        </p:txBody>
      </p:sp>
      <p:sp>
        <p:nvSpPr>
          <p:cNvPr id="13" name="Shape 64"/>
          <p:cNvSpPr txBox="1">
            <a:spLocks noGrp="1"/>
          </p:cNvSpPr>
          <p:nvPr>
            <p:ph type="title"/>
          </p:nvPr>
        </p:nvSpPr>
        <p:spPr>
          <a:xfrm>
            <a:off x="457200" y="1702021"/>
            <a:ext cx="3409406" cy="1299000"/>
          </a:xfrm>
          <a:prstGeom prst="rect">
            <a:avLst/>
          </a:prstGeom>
          <a:noFill/>
          <a:ln>
            <a:noFill/>
          </a:ln>
        </p:spPr>
        <p:txBody>
          <a:bodyPr spcFirstLastPara="1" wrap="square" lIns="0" tIns="91425" rIns="91425" bIns="91425" anchor="b" anchorCtr="0"/>
          <a:lstStyle>
            <a:lvl1pPr marL="0" marR="0" lvl="0" indent="0" algn="l" rtl="0">
              <a:lnSpc>
                <a:spcPct val="80000"/>
              </a:lnSpc>
              <a:spcBef>
                <a:spcPts val="0"/>
              </a:spcBef>
              <a:spcAft>
                <a:spcPts val="0"/>
              </a:spcAft>
              <a:buClr>
                <a:schemeClr val="lt1"/>
              </a:buClr>
              <a:buSzPts val="1400"/>
              <a:buFont typeface="Arial"/>
              <a:buNone/>
              <a:defRPr sz="3200" b="1" i="0" u="none" strike="noStrike" cap="none">
                <a:solidFill>
                  <a:schemeClr val="bg1"/>
                </a:solidFill>
                <a:latin typeface="Arial"/>
                <a:ea typeface="Arial"/>
                <a:cs typeface="Arial"/>
                <a:sym typeface="Arial"/>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r>
              <a:rPr lang="en-US"/>
              <a:t>Click to edit Master title style</a:t>
            </a:r>
            <a:endParaRPr lang="en-US" dirty="0"/>
          </a:p>
        </p:txBody>
      </p:sp>
    </p:spTree>
    <p:extLst>
      <p:ext uri="{BB962C8B-B14F-4D97-AF65-F5344CB8AC3E}">
        <p14:creationId xmlns:p14="http://schemas.microsoft.com/office/powerpoint/2010/main" val="1524047524"/>
      </p:ext>
    </p:extLst>
  </p:cSld>
  <p:clrMapOvr>
    <a:masterClrMapping/>
  </p:clrMapOvr>
  <p:extLst mod="1">
    <p:ext uri="{DCECCB84-F9BA-43D5-87BE-67443E8EF086}">
      <p15:sldGuideLst xmlns:p15="http://schemas.microsoft.com/office/powerpoint/2012/main">
        <p15:guide id="1" pos="2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lusion">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5000"/>
                    </a14:imgEffect>
                  </a14:imgLayer>
                </a14:imgProps>
              </a:ext>
              <a:ext uri="{28A0092B-C50C-407E-A947-70E740481C1C}">
                <a14:useLocalDpi xmlns:a14="http://schemas.microsoft.com/office/drawing/2010/main"/>
              </a:ext>
            </a:extLst>
          </a:blip>
          <a:srcRect l="222" t="3440" b="13113"/>
          <a:stretch/>
        </p:blipFill>
        <p:spPr>
          <a:xfrm>
            <a:off x="0" y="0"/>
            <a:ext cx="9144000" cy="5143500"/>
          </a:xfrm>
          <a:prstGeom prst="rect">
            <a:avLst/>
          </a:prstGeom>
        </p:spPr>
      </p:pic>
      <p:pic>
        <p:nvPicPr>
          <p:cNvPr id="7" name="Picture 6" descr="line-dot-pattern@2x.png"/>
          <p:cNvPicPr>
            <a:picLocks noChangeAspect="1"/>
          </p:cNvPicPr>
          <p:nvPr userDrawn="1"/>
        </p:nvPicPr>
        <p:blipFill rotWithShape="1">
          <a:blip r:embed="rId4">
            <a:alphaModFix amt="40000"/>
            <a:extLst>
              <a:ext uri="{28A0092B-C50C-407E-A947-70E740481C1C}">
                <a14:useLocalDpi xmlns:a14="http://schemas.microsoft.com/office/drawing/2010/main"/>
              </a:ext>
            </a:extLst>
          </a:blip>
          <a:srcRect/>
          <a:stretch/>
        </p:blipFill>
        <p:spPr>
          <a:xfrm>
            <a:off x="0" y="-54964"/>
            <a:ext cx="6248400" cy="5198464"/>
          </a:xfrm>
          <a:prstGeom prst="rect">
            <a:avLst/>
          </a:prstGeom>
        </p:spPr>
      </p:pic>
      <p:pic>
        <p:nvPicPr>
          <p:cNvPr id="17" name="Picture 16"/>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739215" y="4803191"/>
            <a:ext cx="2284327" cy="220639"/>
          </a:xfrm>
          <a:prstGeom prst="rect">
            <a:avLst/>
          </a:prstGeom>
        </p:spPr>
      </p:pic>
      <p:pic>
        <p:nvPicPr>
          <p:cNvPr id="15" name="Picture 14"/>
          <p:cNvPicPr>
            <a:picLocks noChangeAspect="1"/>
          </p:cNvPicPr>
          <p:nvPr userDrawn="1"/>
        </p:nvPicPr>
        <p:blipFill>
          <a:blip r:embed="rId6" cstate="screen">
            <a:lum bright="70000" contrast="-70000"/>
            <a:alphaModFix amt="29000"/>
            <a:extLst>
              <a:ext uri="{28A0092B-C50C-407E-A947-70E740481C1C}">
                <a14:useLocalDpi xmlns:a14="http://schemas.microsoft.com/office/drawing/2010/main"/>
              </a:ext>
            </a:extLst>
          </a:blip>
          <a:stretch>
            <a:fillRect/>
          </a:stretch>
        </p:blipFill>
        <p:spPr>
          <a:xfrm>
            <a:off x="3454744" y="1733071"/>
            <a:ext cx="3350010" cy="3392685"/>
          </a:xfrm>
          <a:prstGeom prst="rect">
            <a:avLst/>
          </a:prstGeom>
        </p:spPr>
      </p:pic>
      <p:sp>
        <p:nvSpPr>
          <p:cNvPr id="8" name="Rectangle 7"/>
          <p:cNvSpPr/>
          <p:nvPr userDrawn="1"/>
        </p:nvSpPr>
        <p:spPr>
          <a:xfrm>
            <a:off x="0" y="1428750"/>
            <a:ext cx="9144000" cy="1828800"/>
          </a:xfrm>
          <a:prstGeom prst="rect">
            <a:avLst/>
          </a:prstGeom>
          <a:solidFill>
            <a:schemeClr val="accent1">
              <a:alpha val="2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57200" y="1927314"/>
            <a:ext cx="8229600" cy="857250"/>
          </a:xfrm>
          <a:prstGeom prst="rect">
            <a:avLst/>
          </a:prstGeom>
        </p:spPr>
        <p:txBody>
          <a:bodyPr anchor="ctr" anchorCtr="0">
            <a:normAutofit/>
          </a:bodyPr>
          <a:lstStyle>
            <a:lvl1pPr algn="l">
              <a:defRPr sz="4800" b="0" i="0">
                <a:solidFill>
                  <a:schemeClr val="bg1"/>
                </a:solidFill>
                <a:latin typeface="Arial" charset="0"/>
                <a:ea typeface="Arial" charset="0"/>
                <a:cs typeface="Arial" charset="0"/>
              </a:defRPr>
            </a:lvl1pPr>
          </a:lstStyle>
          <a:p>
            <a:r>
              <a:rPr lang="en-US" dirty="0"/>
              <a:t>Click to edit Title text</a:t>
            </a:r>
          </a:p>
        </p:txBody>
      </p:sp>
      <p:sp>
        <p:nvSpPr>
          <p:cNvPr id="13" name="Slide Number Placeholder 3"/>
          <p:cNvSpPr>
            <a:spLocks noGrp="1"/>
          </p:cNvSpPr>
          <p:nvPr>
            <p:ph type="sldNum" sz="quarter" idx="11"/>
          </p:nvPr>
        </p:nvSpPr>
        <p:spPr>
          <a:xfrm>
            <a:off x="99060" y="4789170"/>
            <a:ext cx="289560" cy="274637"/>
          </a:xfrm>
          <a:prstGeom prst="rect">
            <a:avLst/>
          </a:prstGeom>
        </p:spPr>
        <p:txBody>
          <a:bodyPr/>
          <a:lstStyle>
            <a:lvl1pPr algn="r">
              <a:defRPr>
                <a:solidFill>
                  <a:schemeClr val="bg1"/>
                </a:solidFill>
              </a:defRPr>
            </a:lvl1pPr>
          </a:lstStyle>
          <a:p>
            <a:fld id="{5A6FB346-E907-314D-8DE1-ECD2B2B6AA1B}" type="slidenum">
              <a:rPr lang="uk-UA" smtClean="0"/>
              <a:pPr/>
              <a:t>‹#›</a:t>
            </a:fld>
            <a:endParaRPr lang="uk-UA" dirty="0"/>
          </a:p>
        </p:txBody>
      </p:sp>
      <p:sp>
        <p:nvSpPr>
          <p:cNvPr id="14" name="Date Placeholder 4"/>
          <p:cNvSpPr>
            <a:spLocks noGrp="1"/>
          </p:cNvSpPr>
          <p:nvPr>
            <p:ph type="dt" sz="half" idx="12"/>
          </p:nvPr>
        </p:nvSpPr>
        <p:spPr>
          <a:xfrm>
            <a:off x="474791" y="4790122"/>
            <a:ext cx="2057400" cy="274637"/>
          </a:xfrm>
        </p:spPr>
        <p:txBody>
          <a:bodyPr/>
          <a:lstStyle>
            <a:lvl1pPr>
              <a:defRPr>
                <a:solidFill>
                  <a:schemeClr val="bg1"/>
                </a:solidFill>
              </a:defRPr>
            </a:lvl1pPr>
          </a:lstStyle>
          <a:p>
            <a:r>
              <a:rPr lang="en-US" dirty="0"/>
              <a:t>© DataStax, All Rights Reserved.</a:t>
            </a:r>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Shape 61"/>
        <p:cNvGrpSpPr/>
        <p:nvPr/>
      </p:nvGrpSpPr>
      <p:grpSpPr>
        <a:xfrm>
          <a:off x="0" y="0"/>
          <a:ext cx="0" cy="0"/>
          <a:chOff x="0" y="0"/>
          <a:chExt cx="0" cy="0"/>
        </a:xfrm>
      </p:grpSpPr>
      <p:pic>
        <p:nvPicPr>
          <p:cNvPr id="9" name="Shape 74" descr="line-dot-pattern@2x.png"/>
          <p:cNvPicPr preferRelativeResize="0"/>
          <p:nvPr userDrawn="1"/>
        </p:nvPicPr>
        <p:blipFill rotWithShape="1">
          <a:blip r:embed="rId2" cstate="screen">
            <a:alphaModFix amt="25000"/>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pic>
        <p:nvPicPr>
          <p:cNvPr id="13" name="Picture 12"/>
          <p:cNvPicPr>
            <a:picLocks noChangeAspect="1"/>
          </p:cNvPicPr>
          <p:nvPr userDrawn="1"/>
        </p:nvPicPr>
        <p:blipFill>
          <a:blip r:embed="rId4">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dirty="0"/>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1" name="Content Placeholder 2"/>
          <p:cNvSpPr>
            <a:spLocks noGrp="1"/>
          </p:cNvSpPr>
          <p:nvPr>
            <p:ph sz="quarter" idx="10"/>
          </p:nvPr>
        </p:nvSpPr>
        <p:spPr>
          <a:xfrm>
            <a:off x="362956" y="313490"/>
            <a:ext cx="7613984" cy="2441575"/>
          </a:xfrm>
          <a:prstGeom prst="rect">
            <a:avLst/>
          </a:prstGeom>
        </p:spPr>
        <p:txBody>
          <a:bodyPr/>
          <a:lstStyle>
            <a:lvl1pPr>
              <a:lnSpc>
                <a:spcPct val="80000"/>
              </a:lnSpc>
              <a:defRPr sz="4800"/>
            </a:lvl1pPr>
            <a:lvl2pPr>
              <a:lnSpc>
                <a:spcPct val="80000"/>
              </a:lnSpc>
              <a:defRPr sz="4800"/>
            </a:lvl2pPr>
            <a:lvl3pPr>
              <a:lnSpc>
                <a:spcPct val="80000"/>
              </a:lnSpc>
              <a:defRPr sz="4800"/>
            </a:lvl3pPr>
            <a:lvl4pPr>
              <a:lnSpc>
                <a:spcPct val="80000"/>
              </a:lnSpc>
              <a:defRPr sz="4800"/>
            </a:lvl4pPr>
            <a:lvl5pPr>
              <a:lnSpc>
                <a:spcPct val="80000"/>
              </a:lnSpc>
              <a:defRPr sz="4800"/>
            </a:lvl5pPr>
          </a:lstStyle>
          <a:p>
            <a:pPr lvl="0"/>
            <a:r>
              <a:rPr lang="en-US"/>
              <a:t>Click to edit Master text styles</a:t>
            </a:r>
          </a:p>
        </p:txBody>
      </p:sp>
    </p:spTree>
  </p:cSld>
  <p:clrMapOvr>
    <a:masterClrMapping/>
  </p:clrMapOvr>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pic>
        <p:nvPicPr>
          <p:cNvPr id="8" name="Shape 74" descr="line-dot-pattern@2x.png"/>
          <p:cNvPicPr preferRelativeResize="0"/>
          <p:nvPr userDrawn="1"/>
        </p:nvPicPr>
        <p:blipFill rotWithShape="1">
          <a:blip r:embed="rId2" cstate="screen">
            <a:alphaModFix amt="25000"/>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4" name="Slide Number Placeholder 3"/>
          <p:cNvSpPr>
            <a:spLocks noGrp="1"/>
          </p:cNvSpPr>
          <p:nvPr>
            <p:ph type="sldNum" sz="quarter" idx="11"/>
          </p:nvPr>
        </p:nvSpPr>
        <p:spPr>
          <a:xfrm>
            <a:off x="99060" y="4789170"/>
            <a:ext cx="289560" cy="274637"/>
          </a:xfrm>
          <a:prstGeom prst="rect">
            <a:avLst/>
          </a:prstGeom>
        </p:spPr>
        <p:txBody>
          <a:bodyPr/>
          <a:lstStyle/>
          <a:p>
            <a:pPr algn="r" defTabSz="457200"/>
            <a:fld id="{625532A8-9998-1545-8016-7D9932388623}" type="slidenum">
              <a:rPr lang="uk-UA" smtClean="0"/>
              <a:pPr algn="r" defTabSz="457200"/>
              <a:t>‹#›</a:t>
            </a:fld>
            <a:endParaRPr lang="uk-UA"/>
          </a:p>
        </p:txBody>
      </p:sp>
      <p:sp>
        <p:nvSpPr>
          <p:cNvPr id="5" name="Date Placeholder 4"/>
          <p:cNvSpPr>
            <a:spLocks noGrp="1"/>
          </p:cNvSpPr>
          <p:nvPr>
            <p:ph type="dt" sz="half" idx="12"/>
          </p:nvPr>
        </p:nvSpPr>
        <p:spPr/>
        <p:txBody>
          <a:bodyPr/>
          <a:lstStyle/>
          <a:p>
            <a:pPr defTabSz="457200"/>
            <a:r>
              <a:rPr lang="en-US" dirty="0"/>
              <a:t>© DataStax, All Rights Reserved.</a:t>
            </a:r>
            <a:endParaRPr lang="mr-IN" dirty="0"/>
          </a:p>
        </p:txBody>
      </p:sp>
      <p:pic>
        <p:nvPicPr>
          <p:cNvPr id="6" name="Picture 5"/>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7" name="Content Placeholder 6"/>
          <p:cNvSpPr>
            <a:spLocks noGrp="1"/>
          </p:cNvSpPr>
          <p:nvPr>
            <p:ph sz="quarter" idx="13"/>
          </p:nvPr>
        </p:nvSpPr>
        <p:spPr>
          <a:xfrm>
            <a:off x="352842" y="336629"/>
            <a:ext cx="8394700" cy="3765550"/>
          </a:xfrm>
          <a:prstGeom prst="rect">
            <a:avLst/>
          </a:prstGeom>
        </p:spPr>
        <p:txBody>
          <a:bodyPr/>
          <a:lstStyle>
            <a:lvl1pPr>
              <a:lnSpc>
                <a:spcPct val="80000"/>
              </a:lnSpc>
              <a:defRPr sz="6600"/>
            </a:lvl1pPr>
            <a:lvl2pPr>
              <a:lnSpc>
                <a:spcPct val="80000"/>
              </a:lnSpc>
              <a:defRPr sz="6600"/>
            </a:lvl2pPr>
            <a:lvl3pPr>
              <a:lnSpc>
                <a:spcPct val="80000"/>
              </a:lnSpc>
              <a:defRPr sz="6600"/>
            </a:lvl3pPr>
            <a:lvl4pPr>
              <a:lnSpc>
                <a:spcPct val="80000"/>
              </a:lnSpc>
              <a:defRPr sz="6600"/>
            </a:lvl4pPr>
            <a:lvl5pPr>
              <a:lnSpc>
                <a:spcPct val="80000"/>
              </a:lnSpc>
              <a:defRPr sz="6600"/>
            </a:lvl5pPr>
          </a:lstStyle>
          <a:p>
            <a:pPr lvl="0"/>
            <a:r>
              <a:rPr lang="en-US"/>
              <a:t>Click to edit Master text styles</a:t>
            </a:r>
          </a:p>
        </p:txBody>
      </p:sp>
    </p:spTree>
    <p:extLst>
      <p:ext uri="{BB962C8B-B14F-4D97-AF65-F5344CB8AC3E}">
        <p14:creationId xmlns:p14="http://schemas.microsoft.com/office/powerpoint/2010/main" val="452778317"/>
      </p:ext>
    </p:extLst>
  </p:cSld>
  <p:clrMapOvr>
    <a:masterClrMapping/>
  </p:clrMapOvr>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Shape 61"/>
        <p:cNvGrpSpPr/>
        <p:nvPr/>
      </p:nvGrpSpPr>
      <p:grpSpPr>
        <a:xfrm>
          <a:off x="0" y="0"/>
          <a:ext cx="0" cy="0"/>
          <a:chOff x="0" y="0"/>
          <a:chExt cx="0" cy="0"/>
        </a:xfrm>
      </p:grpSpPr>
      <p:pic>
        <p:nvPicPr>
          <p:cNvPr id="13" name="Picture 12"/>
          <p:cNvPicPr>
            <a:picLocks noChangeAspect="1"/>
          </p:cNvPicPr>
          <p:nvPr userDrawn="1"/>
        </p:nvPicPr>
        <p:blipFill>
          <a:blip r:embed="rId2">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8" name="Shape 74" descr="line-dot-pattern@2x.png"/>
          <p:cNvPicPr preferRelativeResize="0"/>
          <p:nvPr userDrawn="1"/>
        </p:nvPicPr>
        <p:blipFill rotWithShape="1">
          <a:blip r:embed="rId4" cstate="screen">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Tree>
  </p:cSld>
  <p:clrMapOvr>
    <a:masterClrMapping/>
  </p:clrMapOvr>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rey Blank">
    <p:spTree>
      <p:nvGrpSpPr>
        <p:cNvPr id="1" name="Shape 61"/>
        <p:cNvGrpSpPr/>
        <p:nvPr/>
      </p:nvGrpSpPr>
      <p:grpSpPr>
        <a:xfrm>
          <a:off x="0" y="0"/>
          <a:ext cx="0" cy="0"/>
          <a:chOff x="0" y="0"/>
          <a:chExt cx="0" cy="0"/>
        </a:xfrm>
      </p:grpSpPr>
      <p:sp>
        <p:nvSpPr>
          <p:cNvPr id="19" name="Round Single Corner Rectangle 18"/>
          <p:cNvSpPr/>
          <p:nvPr userDrawn="1"/>
        </p:nvSpPr>
        <p:spPr>
          <a:xfrm rot="5400000">
            <a:off x="2000247" y="-2000250"/>
            <a:ext cx="5143501" cy="9144002"/>
          </a:xfrm>
          <a:prstGeom prst="round1Rect">
            <a:avLst>
              <a:gd name="adj" fmla="val 0"/>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userDrawn="1"/>
        </p:nvPicPr>
        <p:blipFill>
          <a:blip r:embed="rId2">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schemeClr val="tx1"/>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schemeClr val="tx1"/>
                </a:solidFill>
                <a:effectLst/>
                <a:uLnTx/>
                <a:uFillTx/>
                <a:latin typeface="Arial" charset="0"/>
                <a:ea typeface="Arial" charset="0"/>
                <a:cs typeface="Arial" charset="0"/>
              </a:defRPr>
            </a:lvl1pPr>
          </a:lstStyle>
          <a:p>
            <a:pPr defTabSz="457200"/>
            <a:r>
              <a:rPr lang="en-US" dirty="0"/>
              <a:t>© DataStax, All Rights Reserved.</a:t>
            </a:r>
          </a:p>
        </p:txBody>
      </p:sp>
      <p:pic>
        <p:nvPicPr>
          <p:cNvPr id="17" name="Shape 74" descr="line-dot-pattern@2x.png"/>
          <p:cNvPicPr preferRelativeResize="0"/>
          <p:nvPr userDrawn="1"/>
        </p:nvPicPr>
        <p:blipFill rotWithShape="1">
          <a:blip r:embed="rId4" cstate="screen">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l="17558" b="6455"/>
          <a:stretch/>
        </p:blipFill>
        <p:spPr>
          <a:xfrm flipV="1">
            <a:off x="0" y="0"/>
            <a:ext cx="4286808" cy="4046784"/>
          </a:xfrm>
          <a:prstGeom prst="rect">
            <a:avLst/>
          </a:prstGeom>
          <a:noFill/>
          <a:ln>
            <a:noFill/>
          </a:ln>
        </p:spPr>
      </p:pic>
    </p:spTree>
  </p:cSld>
  <p:clrMapOvr>
    <a:masterClrMapping/>
  </p:clrMapOvr>
  <p:extLst mod="1">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Blue Title Slide">
    <p:spTree>
      <p:nvGrpSpPr>
        <p:cNvPr id="1" name="Shape 16"/>
        <p:cNvGrpSpPr/>
        <p:nvPr/>
      </p:nvGrpSpPr>
      <p:grpSpPr>
        <a:xfrm>
          <a:off x="0" y="0"/>
          <a:ext cx="0" cy="0"/>
          <a:chOff x="0" y="0"/>
          <a:chExt cx="0" cy="0"/>
        </a:xfrm>
      </p:grpSpPr>
      <p:sp>
        <p:nvSpPr>
          <p:cNvPr id="17" name="Shape 17"/>
          <p:cNvSpPr/>
          <p:nvPr/>
        </p:nvSpPr>
        <p:spPr>
          <a:xfrm>
            <a:off x="0" y="0"/>
            <a:ext cx="9144000" cy="5150358"/>
          </a:xfrm>
          <a:prstGeom prst="rect">
            <a:avLst/>
          </a:prstGeom>
          <a:solidFill>
            <a:srgbClr val="007A97"/>
          </a:solidFill>
          <a:ln>
            <a:noFill/>
          </a:ln>
        </p:spPr>
        <p:txBody>
          <a:bodyPr wrap="square" lIns="91425" tIns="45700" rIns="91425" bIns="45700" anchor="ctr" anchorCtr="0">
            <a:noAutofit/>
          </a:bodyPr>
          <a:lstStyle/>
          <a:p>
            <a:pPr marL="0" marR="0" lvl="0" indent="0" algn="ctr" rtl="0">
              <a:spcBef>
                <a:spcPts val="0"/>
              </a:spcBef>
              <a:buNone/>
            </a:pPr>
            <a:endParaRPr sz="1350" b="0" i="0" u="none" strike="noStrike" cap="none">
              <a:solidFill>
                <a:schemeClr val="lt1"/>
              </a:solidFill>
              <a:latin typeface="Times New Roman"/>
              <a:ea typeface="Times New Roman"/>
              <a:cs typeface="Times New Roman"/>
              <a:sym typeface="Times New Roman"/>
            </a:endParaRPr>
          </a:p>
        </p:txBody>
      </p:sp>
      <p:sp>
        <p:nvSpPr>
          <p:cNvPr id="18" name="Shape 18"/>
          <p:cNvSpPr txBox="1">
            <a:spLocks noGrp="1"/>
          </p:cNvSpPr>
          <p:nvPr>
            <p:ph type="title"/>
          </p:nvPr>
        </p:nvSpPr>
        <p:spPr>
          <a:xfrm>
            <a:off x="457200" y="1200150"/>
            <a:ext cx="8229600" cy="857250"/>
          </a:xfrm>
          <a:prstGeom prst="rect">
            <a:avLst/>
          </a:prstGeom>
          <a:noFill/>
          <a:ln>
            <a:noFill/>
          </a:ln>
        </p:spPr>
        <p:txBody>
          <a:bodyPr wrap="square" lIns="91425" tIns="91425" rIns="91425" bIns="91425" anchor="b" anchorCtr="0"/>
          <a:lstStyle>
            <a:lvl1pPr marL="0" marR="0" lvl="0" indent="0" algn="l" rtl="0">
              <a:lnSpc>
                <a:spcPct val="80000"/>
              </a:lnSpc>
              <a:spcBef>
                <a:spcPts val="0"/>
              </a:spcBef>
              <a:buClr>
                <a:schemeClr val="lt1"/>
              </a:buClr>
              <a:buSzPts val="3600"/>
              <a:buFont typeface="Arial"/>
              <a:buNone/>
              <a:defRPr sz="3600" b="0" i="0" u="none" strike="noStrike" cap="none">
                <a:solidFill>
                  <a:schemeClr val="lt1"/>
                </a:solidFill>
                <a:latin typeface="Arial"/>
                <a:ea typeface="Arial"/>
                <a:cs typeface="Arial"/>
                <a:sym typeface="Arial"/>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19" name="Shape 19"/>
          <p:cNvSpPr txBox="1">
            <a:spLocks noGrp="1"/>
          </p:cNvSpPr>
          <p:nvPr>
            <p:ph type="body" idx="1"/>
          </p:nvPr>
        </p:nvSpPr>
        <p:spPr>
          <a:xfrm>
            <a:off x="468313" y="2395539"/>
            <a:ext cx="8229600" cy="576263"/>
          </a:xfrm>
          <a:prstGeom prst="rect">
            <a:avLst/>
          </a:prstGeom>
          <a:noFill/>
          <a:ln>
            <a:noFill/>
          </a:ln>
        </p:spPr>
        <p:txBody>
          <a:bodyPr wrap="square" lIns="91425" tIns="91425" rIns="91425" bIns="91425" anchor="t" anchorCtr="0"/>
          <a:lstStyle>
            <a:lvl1pPr marL="0" marR="0" lvl="0" indent="0" algn="l" rtl="0">
              <a:spcBef>
                <a:spcPts val="600"/>
              </a:spcBef>
              <a:buClr>
                <a:schemeClr val="lt1"/>
              </a:buClr>
              <a:buSzPts val="1500"/>
              <a:buFont typeface="Arial"/>
              <a:buNone/>
              <a:defRPr sz="1500" b="0" i="0" u="none" strike="noStrike" cap="none">
                <a:solidFill>
                  <a:schemeClr val="lt1"/>
                </a:solidFill>
                <a:latin typeface="Arial"/>
                <a:ea typeface="Arial"/>
                <a:cs typeface="Arial"/>
                <a:sym typeface="Arial"/>
              </a:defRPr>
            </a:lvl1pPr>
            <a:lvl2pPr marL="742950" marR="0" lvl="1" indent="-209550" algn="l" rtl="0">
              <a:spcBef>
                <a:spcPts val="600"/>
              </a:spcBef>
              <a:buClr>
                <a:srgbClr val="4C5858"/>
              </a:buClr>
              <a:buSzPts val="1200"/>
              <a:buFont typeface="Arial"/>
              <a:buChar char="–"/>
              <a:defRPr sz="1200" b="0" i="0" u="none" strike="noStrike" cap="none">
                <a:solidFill>
                  <a:srgbClr val="4C5858"/>
                </a:solidFill>
                <a:latin typeface="Helvetica Neue Light"/>
                <a:ea typeface="Helvetica Neue Light"/>
                <a:cs typeface="Helvetica Neue Light"/>
                <a:sym typeface="Helvetica Neue Light"/>
              </a:defRPr>
            </a:lvl2pPr>
            <a:lvl3pPr marL="1143000" marR="0" lvl="2" indent="-158750" algn="l" rtl="0">
              <a:spcBef>
                <a:spcPts val="600"/>
              </a:spcBef>
              <a:buClr>
                <a:srgbClr val="4C5858"/>
              </a:buClr>
              <a:buSzPts val="1100"/>
              <a:buFont typeface="Arial"/>
              <a:buChar char="•"/>
              <a:defRPr sz="1100" b="0" i="0" u="none" strike="noStrike" cap="none">
                <a:solidFill>
                  <a:srgbClr val="4C5858"/>
                </a:solidFill>
                <a:latin typeface="Helvetica Neue Light"/>
                <a:ea typeface="Helvetica Neue Light"/>
                <a:cs typeface="Helvetica Neue Light"/>
                <a:sym typeface="Helvetica Neue Light"/>
              </a:defRPr>
            </a:lvl3pPr>
            <a:lvl4pPr marL="1600200" marR="0" lvl="3" indent="-161925" algn="l" rtl="0">
              <a:spcBef>
                <a:spcPts val="600"/>
              </a:spcBef>
              <a:buClr>
                <a:srgbClr val="4C5858"/>
              </a:buClr>
              <a:buSzPts val="1050"/>
              <a:buFont typeface="Arial"/>
              <a:buChar char="–"/>
              <a:defRPr sz="1050" b="0" i="0" u="none" strike="noStrike" cap="none">
                <a:solidFill>
                  <a:srgbClr val="4C5858"/>
                </a:solidFill>
                <a:latin typeface="Helvetica Neue Light"/>
                <a:ea typeface="Helvetica Neue Light"/>
                <a:cs typeface="Helvetica Neue Light"/>
                <a:sym typeface="Helvetica Neue Light"/>
              </a:defRPr>
            </a:lvl4pPr>
            <a:lvl5pPr marL="2057400" marR="0" lvl="4" indent="-161925" algn="l" rtl="0">
              <a:spcBef>
                <a:spcPts val="600"/>
              </a:spcBef>
              <a:buClr>
                <a:srgbClr val="4C5858"/>
              </a:buClr>
              <a:buSzPts val="1050"/>
              <a:buFont typeface="Arial"/>
              <a:buChar char="»"/>
              <a:defRPr sz="1050" b="0" i="0" u="none" strike="noStrike" cap="none">
                <a:solidFill>
                  <a:srgbClr val="4C5858"/>
                </a:solidFill>
                <a:latin typeface="Helvetica Neue Light"/>
                <a:ea typeface="Helvetica Neue Light"/>
                <a:cs typeface="Helvetica Neue Light"/>
                <a:sym typeface="Helvetica Neue Light"/>
              </a:defRPr>
            </a:lvl5pPr>
            <a:lvl6pPr marL="2514600" marR="0" lvl="5"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6pPr>
            <a:lvl7pPr marL="2971800" marR="0" lvl="6"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7pPr>
            <a:lvl8pPr marL="3429000" marR="0" lvl="7"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8pPr>
            <a:lvl9pPr marL="3886200" marR="0" lvl="8" indent="-101600" algn="l" rtl="0">
              <a:spcBef>
                <a:spcPts val="400"/>
              </a:spcBef>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9pPr>
          </a:lstStyle>
          <a:p>
            <a:endParaRPr/>
          </a:p>
        </p:txBody>
      </p:sp>
      <p:cxnSp>
        <p:nvCxnSpPr>
          <p:cNvPr id="20" name="Shape 20"/>
          <p:cNvCxnSpPr/>
          <p:nvPr/>
        </p:nvCxnSpPr>
        <p:spPr>
          <a:xfrm>
            <a:off x="605121" y="2209800"/>
            <a:ext cx="8092792" cy="0"/>
          </a:xfrm>
          <a:prstGeom prst="straightConnector1">
            <a:avLst/>
          </a:prstGeom>
          <a:noFill/>
          <a:ln w="12700" cap="rnd" cmpd="sng">
            <a:solidFill>
              <a:schemeClr val="lt1"/>
            </a:solidFill>
            <a:prstDash val="solid"/>
            <a:round/>
            <a:headEnd type="oval" w="sm" len="sm"/>
            <a:tailEnd type="oval" w="sm" len="sm"/>
          </a:ln>
        </p:spPr>
      </p:cxnSp>
      <p:pic>
        <p:nvPicPr>
          <p:cNvPr id="21" name="Shape 21"/>
          <p:cNvPicPr preferRelativeResize="0"/>
          <p:nvPr/>
        </p:nvPicPr>
        <p:blipFill rotWithShape="1">
          <a:blip r:embed="rId2">
            <a:alphaModFix/>
          </a:blip>
          <a:srcRect/>
          <a:stretch/>
        </p:blipFill>
        <p:spPr>
          <a:xfrm>
            <a:off x="5838440" y="3158867"/>
            <a:ext cx="3322320" cy="2000250"/>
          </a:xfrm>
          <a:prstGeom prst="rect">
            <a:avLst/>
          </a:prstGeom>
          <a:noFill/>
          <a:ln>
            <a:noFill/>
          </a:ln>
        </p:spPr>
      </p:pic>
      <p:pic>
        <p:nvPicPr>
          <p:cNvPr id="22" name="Shape 22"/>
          <p:cNvPicPr preferRelativeResize="0"/>
          <p:nvPr/>
        </p:nvPicPr>
        <p:blipFill rotWithShape="1">
          <a:blip r:embed="rId3">
            <a:alphaModFix/>
          </a:blip>
          <a:srcRect/>
          <a:stretch/>
        </p:blipFill>
        <p:spPr>
          <a:xfrm>
            <a:off x="7249434" y="4654292"/>
            <a:ext cx="1823672" cy="401542"/>
          </a:xfrm>
          <a:prstGeom prst="rect">
            <a:avLst/>
          </a:prstGeom>
          <a:noFill/>
          <a:ln>
            <a:noFill/>
          </a:ln>
        </p:spPr>
      </p:pic>
    </p:spTree>
    <p:extLst>
      <p:ext uri="{BB962C8B-B14F-4D97-AF65-F5344CB8AC3E}">
        <p14:creationId xmlns:p14="http://schemas.microsoft.com/office/powerpoint/2010/main" val="39059417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ue Text Slide">
  <p:cSld name="3_Blue Text Slide">
    <p:spTree>
      <p:nvGrpSpPr>
        <p:cNvPr id="1" name="Shape 595"/>
        <p:cNvGrpSpPr/>
        <p:nvPr/>
      </p:nvGrpSpPr>
      <p:grpSpPr>
        <a:xfrm>
          <a:off x="0" y="0"/>
          <a:ext cx="0" cy="0"/>
          <a:chOff x="0" y="0"/>
          <a:chExt cx="0" cy="0"/>
        </a:xfrm>
      </p:grpSpPr>
      <p:sp>
        <p:nvSpPr>
          <p:cNvPr id="596" name="Shape 596"/>
          <p:cNvSpPr/>
          <p:nvPr/>
        </p:nvSpPr>
        <p:spPr>
          <a:xfrm rot="10800000" flipH="1">
            <a:off x="-1" y="85"/>
            <a:ext cx="9144000" cy="866400"/>
          </a:xfrm>
          <a:prstGeom prst="round1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597" name="Shape 597"/>
          <p:cNvSpPr txBox="1">
            <a:spLocks noGrp="1"/>
          </p:cNvSpPr>
          <p:nvPr>
            <p:ph type="title"/>
          </p:nvPr>
        </p:nvSpPr>
        <p:spPr>
          <a:xfrm>
            <a:off x="457200" y="270472"/>
            <a:ext cx="6726300" cy="5481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pic>
        <p:nvPicPr>
          <p:cNvPr id="598" name="Shape 598" descr="line-dot-pattern@2x.png"/>
          <p:cNvPicPr preferRelativeResize="0"/>
          <p:nvPr/>
        </p:nvPicPr>
        <p:blipFill rotWithShape="1">
          <a:blip r:embed="rId2">
            <a:alphaModFix/>
          </a:blip>
          <a:srcRect l="4798" b="12648"/>
          <a:stretch/>
        </p:blipFill>
        <p:spPr>
          <a:xfrm rot="-5400000">
            <a:off x="7179812" y="-1097707"/>
            <a:ext cx="866487" cy="3061892"/>
          </a:xfrm>
          <a:prstGeom prst="rect">
            <a:avLst/>
          </a:prstGeom>
          <a:noFill/>
          <a:ln>
            <a:noFill/>
          </a:ln>
        </p:spPr>
      </p:pic>
      <p:sp>
        <p:nvSpPr>
          <p:cNvPr id="599" name="Shape 599"/>
          <p:cNvSpPr txBox="1">
            <a:spLocks noGrp="1"/>
          </p:cNvSpPr>
          <p:nvPr>
            <p:ph type="body" idx="1"/>
          </p:nvPr>
        </p:nvSpPr>
        <p:spPr>
          <a:xfrm>
            <a:off x="457200" y="1123949"/>
            <a:ext cx="8229600" cy="3477000"/>
          </a:xfrm>
          <a:prstGeom prst="rect">
            <a:avLst/>
          </a:prstGeom>
          <a:noFill/>
          <a:ln>
            <a:noFill/>
          </a:ln>
        </p:spPr>
        <p:txBody>
          <a:bodyPr spcFirstLastPara="1" wrap="square" lIns="91425" tIns="91425" rIns="91425" bIns="91425" anchor="t" anchorCtr="0"/>
          <a:lstStyle>
            <a:lvl1pPr marL="457200" marR="0" lvl="0" indent="-330200" algn="l" rtl="0">
              <a:lnSpc>
                <a:spcPct val="100000"/>
              </a:lnSpc>
              <a:spcBef>
                <a:spcPts val="280"/>
              </a:spcBef>
              <a:spcAft>
                <a:spcPts val="0"/>
              </a:spcAft>
              <a:buClr>
                <a:schemeClr val="accent5"/>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lnSpc>
                <a:spcPct val="100000"/>
              </a:lnSpc>
              <a:spcBef>
                <a:spcPts val="500"/>
              </a:spcBef>
              <a:spcAft>
                <a:spcPts val="0"/>
              </a:spcAft>
              <a:buClr>
                <a:schemeClr val="accent5"/>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50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600" name="Shape 600"/>
          <p:cNvPicPr preferRelativeResize="0"/>
          <p:nvPr/>
        </p:nvPicPr>
        <p:blipFill rotWithShape="1">
          <a:blip r:embed="rId3">
            <a:alphaModFix/>
          </a:blip>
          <a:srcRect/>
          <a:stretch/>
        </p:blipFill>
        <p:spPr>
          <a:xfrm>
            <a:off x="6617524" y="4709160"/>
            <a:ext cx="2496313" cy="402710"/>
          </a:xfrm>
          <a:prstGeom prst="rect">
            <a:avLst/>
          </a:prstGeom>
          <a:noFill/>
          <a:ln>
            <a:noFill/>
          </a:ln>
        </p:spPr>
      </p:pic>
      <p:sp>
        <p:nvSpPr>
          <p:cNvPr id="601" name="Shape 601"/>
          <p:cNvSpPr txBox="1">
            <a:spLocks noGrp="1"/>
          </p:cNvSpPr>
          <p:nvPr>
            <p:ph type="sldNum" idx="12"/>
          </p:nvPr>
        </p:nvSpPr>
        <p:spPr>
          <a:xfrm>
            <a:off x="99060" y="4789170"/>
            <a:ext cx="289500" cy="2745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L="0" marR="0" lvl="1"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2pPr>
            <a:lvl3pPr marL="0" marR="0" lvl="2"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3pPr>
            <a:lvl4pPr marL="0" marR="0" lvl="3"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4pPr>
            <a:lvl5pPr marL="0" marR="0" lvl="4"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5pPr>
            <a:lvl6pPr marL="0" marR="0" lvl="5"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6pPr>
            <a:lvl7pPr marL="0" marR="0" lvl="6"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7pPr>
            <a:lvl8pPr marL="0" marR="0" lvl="7"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8pPr>
            <a:lvl9pPr marL="0" marR="0" lvl="8"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
        <p:nvSpPr>
          <p:cNvPr id="602" name="Shape 602"/>
          <p:cNvSpPr txBox="1">
            <a:spLocks noGrp="1"/>
          </p:cNvSpPr>
          <p:nvPr>
            <p:ph type="dt" idx="10"/>
          </p:nvPr>
        </p:nvSpPr>
        <p:spPr>
          <a:xfrm>
            <a:off x="474791" y="4790122"/>
            <a:ext cx="2057400" cy="2745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603" name="Shape 603"/>
          <p:cNvPicPr preferRelativeResize="0"/>
          <p:nvPr/>
        </p:nvPicPr>
        <p:blipFill rotWithShape="1">
          <a:blip r:embed="rId4">
            <a:alphaModFix amt="3000"/>
          </a:blip>
          <a:srcRect r="11268"/>
          <a:stretch/>
        </p:blipFill>
        <p:spPr>
          <a:xfrm rot="5400000">
            <a:off x="227748" y="2081119"/>
            <a:ext cx="2860272" cy="3264494"/>
          </a:xfrm>
          <a:prstGeom prst="rect">
            <a:avLst/>
          </a:prstGeom>
          <a:noFill/>
          <a:ln>
            <a:noFill/>
          </a:ln>
        </p:spPr>
      </p:pic>
      <p:sp>
        <p:nvSpPr>
          <p:cNvPr id="604" name="Shape 604"/>
          <p:cNvSpPr txBox="1">
            <a:spLocks noGrp="1"/>
          </p:cNvSpPr>
          <p:nvPr>
            <p:ph type="ftr" idx="11"/>
          </p:nvPr>
        </p:nvSpPr>
        <p:spPr>
          <a:xfrm>
            <a:off x="3028950" y="4789169"/>
            <a:ext cx="3086100" cy="274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1815034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ext Slide">
  <p:cSld name="1_Text Slide">
    <p:spTree>
      <p:nvGrpSpPr>
        <p:cNvPr id="1" name="Shape 35"/>
        <p:cNvGrpSpPr/>
        <p:nvPr/>
      </p:nvGrpSpPr>
      <p:grpSpPr>
        <a:xfrm>
          <a:off x="0" y="0"/>
          <a:ext cx="0" cy="0"/>
          <a:chOff x="0" y="0"/>
          <a:chExt cx="0" cy="0"/>
        </a:xfrm>
      </p:grpSpPr>
      <p:pic>
        <p:nvPicPr>
          <p:cNvPr id="36" name="Shape 36"/>
          <p:cNvPicPr preferRelativeResize="0"/>
          <p:nvPr/>
        </p:nvPicPr>
        <p:blipFill rotWithShape="1">
          <a:blip r:embed="rId2">
            <a:alphaModFix amt="3000"/>
          </a:blip>
          <a:srcRect r="11266"/>
          <a:stretch/>
        </p:blipFill>
        <p:spPr>
          <a:xfrm rot="5400000">
            <a:off x="227748" y="2081119"/>
            <a:ext cx="2860272" cy="3264494"/>
          </a:xfrm>
          <a:prstGeom prst="rect">
            <a:avLst/>
          </a:prstGeom>
          <a:noFill/>
          <a:ln>
            <a:noFill/>
          </a:ln>
        </p:spPr>
      </p:pic>
      <p:sp>
        <p:nvSpPr>
          <p:cNvPr id="37" name="Shape 37"/>
          <p:cNvSpPr txBox="1">
            <a:spLocks noGrp="1"/>
          </p:cNvSpPr>
          <p:nvPr>
            <p:ph type="title"/>
          </p:nvPr>
        </p:nvSpPr>
        <p:spPr>
          <a:xfrm>
            <a:off x="457200" y="270472"/>
            <a:ext cx="8229600" cy="548048"/>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accent5"/>
              </a:buClr>
              <a:buSzPts val="2800"/>
              <a:buFont typeface="Arial"/>
              <a:buNone/>
              <a:defRPr sz="2800" b="0" i="0" u="none" strike="noStrike" cap="none">
                <a:solidFill>
                  <a:schemeClr val="accent5"/>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8" name="Shape 38"/>
          <p:cNvSpPr txBox="1">
            <a:spLocks noGrp="1"/>
          </p:cNvSpPr>
          <p:nvPr>
            <p:ph type="body" idx="1"/>
          </p:nvPr>
        </p:nvSpPr>
        <p:spPr>
          <a:xfrm>
            <a:off x="457200" y="1123949"/>
            <a:ext cx="8229600" cy="3477087"/>
          </a:xfrm>
          <a:prstGeom prst="rect">
            <a:avLst/>
          </a:prstGeom>
          <a:noFill/>
          <a:ln>
            <a:noFill/>
          </a:ln>
        </p:spPr>
        <p:txBody>
          <a:bodyPr spcFirstLastPara="1" wrap="square" lIns="91425" tIns="91425" rIns="91425" bIns="91425" anchor="t" anchorCtr="0"/>
          <a:lstStyle>
            <a:lvl1pPr marL="457200" marR="0" lvl="0" indent="-330200" algn="l" rtl="0">
              <a:lnSpc>
                <a:spcPct val="100000"/>
              </a:lnSpc>
              <a:spcBef>
                <a:spcPts val="280"/>
              </a:spcBef>
              <a:spcAft>
                <a:spcPts val="0"/>
              </a:spcAft>
              <a:buClr>
                <a:schemeClr val="accent5"/>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lnSpc>
                <a:spcPct val="100000"/>
              </a:lnSpc>
              <a:spcBef>
                <a:spcPts val="500"/>
              </a:spcBef>
              <a:spcAft>
                <a:spcPts val="0"/>
              </a:spcAft>
              <a:buClr>
                <a:schemeClr val="accent5"/>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304800" algn="l" rtl="0">
              <a:lnSpc>
                <a:spcPct val="100000"/>
              </a:lnSpc>
              <a:spcBef>
                <a:spcPts val="500"/>
              </a:spcBef>
              <a:spcAft>
                <a:spcPts val="0"/>
              </a:spcAft>
              <a:buClr>
                <a:schemeClr val="accent5"/>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50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39" name="Shape 39"/>
          <p:cNvPicPr preferRelativeResize="0"/>
          <p:nvPr/>
        </p:nvPicPr>
        <p:blipFill rotWithShape="1">
          <a:blip r:embed="rId3">
            <a:alphaModFix/>
          </a:blip>
          <a:srcRect/>
          <a:stretch/>
        </p:blipFill>
        <p:spPr>
          <a:xfrm>
            <a:off x="6617524" y="4709160"/>
            <a:ext cx="2496312" cy="402710"/>
          </a:xfrm>
          <a:prstGeom prst="rect">
            <a:avLst/>
          </a:prstGeom>
          <a:noFill/>
          <a:ln>
            <a:noFill/>
          </a:ln>
        </p:spPr>
      </p:pic>
      <p:sp>
        <p:nvSpPr>
          <p:cNvPr id="40" name="Shape 40"/>
          <p:cNvSpPr txBox="1">
            <a:spLocks noGrp="1"/>
          </p:cNvSpPr>
          <p:nvPr>
            <p:ph type="dt" idx="10"/>
          </p:nvPr>
        </p:nvSpPr>
        <p:spPr>
          <a:xfrm>
            <a:off x="474791" y="4790122"/>
            <a:ext cx="2057400" cy="274637"/>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 name="Shape 41"/>
          <p:cNvSpPr/>
          <p:nvPr/>
        </p:nvSpPr>
        <p:spPr>
          <a:xfrm>
            <a:off x="0" y="0"/>
            <a:ext cx="9144000" cy="65988"/>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42" name="Shape 42" descr="line-dot-pattern@2x.png"/>
          <p:cNvPicPr preferRelativeResize="0"/>
          <p:nvPr/>
        </p:nvPicPr>
        <p:blipFill rotWithShape="1">
          <a:blip r:embed="rId4">
            <a:alphaModFix amt="25000"/>
          </a:blip>
          <a:srcRect/>
          <a:stretch/>
        </p:blipFill>
        <p:spPr>
          <a:xfrm rot="10800000">
            <a:off x="4706530" y="0"/>
            <a:ext cx="4437469" cy="3691783"/>
          </a:xfrm>
          <a:prstGeom prst="rect">
            <a:avLst/>
          </a:prstGeom>
          <a:noFill/>
          <a:ln>
            <a:noFill/>
          </a:ln>
        </p:spPr>
      </p:pic>
      <p:sp>
        <p:nvSpPr>
          <p:cNvPr id="43" name="Shape 43"/>
          <p:cNvSpPr txBox="1">
            <a:spLocks noGrp="1"/>
          </p:cNvSpPr>
          <p:nvPr>
            <p:ph type="sldNum" idx="12"/>
          </p:nvPr>
        </p:nvSpPr>
        <p:spPr>
          <a:xfrm>
            <a:off x="80683" y="4789169"/>
            <a:ext cx="309282" cy="274637"/>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L="0" marR="0" lvl="1"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2pPr>
            <a:lvl3pPr marL="0" marR="0" lvl="2"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3pPr>
            <a:lvl4pPr marL="0" marR="0" lvl="3"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4pPr>
            <a:lvl5pPr marL="0" marR="0" lvl="4"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5pPr>
            <a:lvl6pPr marL="0" marR="0" lvl="5"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6pPr>
            <a:lvl7pPr marL="0" marR="0" lvl="6"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7pPr>
            <a:lvl8pPr marL="0" marR="0" lvl="7"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8pPr>
            <a:lvl9pPr marL="0" marR="0" lvl="8" indent="0" algn="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
        <p:nvSpPr>
          <p:cNvPr id="44" name="Shape 44"/>
          <p:cNvSpPr txBox="1">
            <a:spLocks noGrp="1"/>
          </p:cNvSpPr>
          <p:nvPr>
            <p:ph type="ftr" idx="11"/>
          </p:nvPr>
        </p:nvSpPr>
        <p:spPr>
          <a:xfrm>
            <a:off x="3028950" y="4789169"/>
            <a:ext cx="3086100" cy="274637"/>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rgbClr val="BFBFBF"/>
              </a:buClr>
              <a:buSzPts val="600"/>
              <a:buFont typeface="Arial"/>
              <a:buNone/>
              <a:defRPr sz="600" b="0" i="0" u="none" strike="noStrike" cap="none">
                <a:solidFill>
                  <a:srgbClr val="BFBFB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40278217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ection Slide">
    <p:spTree>
      <p:nvGrpSpPr>
        <p:cNvPr id="1" name="Shape 72"/>
        <p:cNvGrpSpPr/>
        <p:nvPr/>
      </p:nvGrpSpPr>
      <p:grpSpPr>
        <a:xfrm>
          <a:off x="0" y="0"/>
          <a:ext cx="0" cy="0"/>
          <a:chOff x="0" y="0"/>
          <a:chExt cx="0" cy="0"/>
        </a:xfrm>
      </p:grpSpPr>
      <p:sp>
        <p:nvSpPr>
          <p:cNvPr id="73" name="Shape 73"/>
          <p:cNvSpPr/>
          <p:nvPr/>
        </p:nvSpPr>
        <p:spPr>
          <a:xfrm>
            <a:off x="0" y="0"/>
            <a:ext cx="9144000" cy="5143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 name="Round Single Corner Rectangle 9"/>
          <p:cNvSpPr/>
          <p:nvPr userDrawn="1"/>
        </p:nvSpPr>
        <p:spPr>
          <a:xfrm rot="10800000" flipH="1">
            <a:off x="0" y="0"/>
            <a:ext cx="6858000" cy="3687580"/>
          </a:xfrm>
          <a:prstGeom prst="round1Rect">
            <a:avLst>
              <a:gd name="adj" fmla="val 2792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Shape 74" descr="line-dot-pattern@2x.png"/>
          <p:cNvPicPr preferRelativeResize="0"/>
          <p:nvPr/>
        </p:nvPicPr>
        <p:blipFill rotWithShape="1">
          <a:blip r:embed="rId2" cstate="screen">
            <a:alphaModFix amt="25000"/>
            <a:extLst>
              <a:ext uri="{28A0092B-C50C-407E-A947-70E740481C1C}">
                <a14:useLocalDpi xmlns:a14="http://schemas.microsoft.com/office/drawing/2010/main"/>
              </a:ext>
            </a:extLst>
          </a:blip>
          <a:srcRect/>
          <a:stretch/>
        </p:blipFill>
        <p:spPr>
          <a:xfrm>
            <a:off x="0" y="817418"/>
            <a:ext cx="5199810" cy="4326018"/>
          </a:xfrm>
          <a:prstGeom prst="rect">
            <a:avLst/>
          </a:prstGeom>
          <a:noFill/>
          <a:ln>
            <a:noFill/>
          </a:ln>
        </p:spPr>
      </p:pic>
      <p:sp>
        <p:nvSpPr>
          <p:cNvPr id="76" name="Shape 76"/>
          <p:cNvSpPr txBox="1">
            <a:spLocks noGrp="1"/>
          </p:cNvSpPr>
          <p:nvPr>
            <p:ph type="title"/>
          </p:nvPr>
        </p:nvSpPr>
        <p:spPr>
          <a:xfrm>
            <a:off x="457200" y="1656672"/>
            <a:ext cx="5584371" cy="1371600"/>
          </a:xfrm>
          <a:prstGeom prst="rect">
            <a:avLst/>
          </a:prstGeom>
          <a:noFill/>
          <a:ln>
            <a:noFill/>
          </a:ln>
        </p:spPr>
        <p:txBody>
          <a:bodyPr spcFirstLastPara="1" wrap="square" lIns="0" tIns="91425" rIns="91425" bIns="91425" anchor="ctr" anchorCtr="0"/>
          <a:lstStyle>
            <a:lvl1pPr>
              <a:defRPr sz="3600" b="1" dirty="0">
                <a:solidFill>
                  <a:schemeClr val="lt1"/>
                </a:solidFill>
              </a:defRPr>
            </a:lvl1pPr>
          </a:lstStyle>
          <a:p>
            <a:pPr marL="0" lvl="0" indent="0">
              <a:lnSpc>
                <a:spcPct val="90000"/>
              </a:lnSpc>
              <a:buClr>
                <a:schemeClr val="lt1"/>
              </a:buClr>
              <a:buSzPts val="1400"/>
              <a:buFont typeface="Arial"/>
            </a:pPr>
            <a:r>
              <a:rPr lang="en-US"/>
              <a:t>Click to edit Master title style</a:t>
            </a:r>
            <a:endParaRPr dirty="0"/>
          </a:p>
        </p:txBody>
      </p:sp>
      <p:pic>
        <p:nvPicPr>
          <p:cNvPr id="9" name="Shape 816"/>
          <p:cNvPicPr preferRelativeResize="0"/>
          <p:nvPr userDrawn="1"/>
        </p:nvPicPr>
        <p:blipFill rotWithShape="1">
          <a:blip r:embed="rId3" cstate="hqprint">
            <a:alphaModFix/>
            <a:extLst>
              <a:ext uri="{28A0092B-C50C-407E-A947-70E740481C1C}">
                <a14:useLocalDpi xmlns:a14="http://schemas.microsoft.com/office/drawing/2010/main"/>
              </a:ext>
            </a:extLst>
          </a:blip>
          <a:srcRect/>
          <a:stretch/>
        </p:blipFill>
        <p:spPr>
          <a:xfrm>
            <a:off x="6739215" y="4803191"/>
            <a:ext cx="2284327" cy="220639"/>
          </a:xfrm>
          <a:prstGeom prst="rect">
            <a:avLst/>
          </a:prstGeom>
          <a:noFill/>
          <a:ln>
            <a:noFill/>
          </a:ln>
        </p:spPr>
      </p:pic>
      <p:sp>
        <p:nvSpPr>
          <p:cNvPr id="12"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dirty="0"/>
          </a:p>
        </p:txBody>
      </p:sp>
      <p:sp>
        <p:nvSpPr>
          <p:cNvPr id="13"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defTabSz="457200"/>
            <a:r>
              <a:rPr lang="en-US" dirty="0"/>
              <a:t>© DataStax, All Rights Reserved.</a:t>
            </a:r>
          </a:p>
        </p:txBody>
      </p:sp>
    </p:spTree>
    <p:extLst>
      <p:ext uri="{BB962C8B-B14F-4D97-AF65-F5344CB8AC3E}">
        <p14:creationId xmlns:p14="http://schemas.microsoft.com/office/powerpoint/2010/main" val="3444788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Bulleted ">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Bulleted Style</a:t>
            </a:r>
          </a:p>
        </p:txBody>
      </p:sp>
      <p:sp>
        <p:nvSpPr>
          <p:cNvPr id="3" name="Content Placeholder 2"/>
          <p:cNvSpPr>
            <a:spLocks noGrp="1"/>
          </p:cNvSpPr>
          <p:nvPr>
            <p:ph idx="1"/>
          </p:nvPr>
        </p:nvSpPr>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10" name="Date Placeholder 3"/>
          <p:cNvSpPr>
            <a:spLocks noGrp="1"/>
          </p:cNvSpPr>
          <p:nvPr>
            <p:ph type="dt" sz="half" idx="2"/>
          </p:nvPr>
        </p:nvSpPr>
        <p:spPr>
          <a:xfrm>
            <a:off x="2332593" y="4834380"/>
            <a:ext cx="2133600" cy="273844"/>
          </a:xfrm>
          <a:prstGeom prst="rect">
            <a:avLst/>
          </a:prstGeom>
        </p:spPr>
        <p:txBody>
          <a:bodyPr vert="horz" lIns="91440" tIns="45720" rIns="91440" bIns="45720" rtlCol="0" anchor="ctr" anchorCtr="0"/>
          <a:lstStyle>
            <a:lvl1pPr algn="l">
              <a:defRPr sz="600">
                <a:solidFill>
                  <a:schemeClr val="bg1">
                    <a:lumMod val="75000"/>
                  </a:schemeClr>
                </a:solidFill>
                <a:latin typeface="Helvetica Neue"/>
                <a:cs typeface="Helvetica Neue"/>
              </a:defRPr>
            </a:lvl1pPr>
          </a:lstStyle>
          <a:p>
            <a:endParaRPr lang="en-US" dirty="0"/>
          </a:p>
        </p:txBody>
      </p:sp>
      <p:sp>
        <p:nvSpPr>
          <p:cNvPr id="11" name="Footer Placeholder 4"/>
          <p:cNvSpPr>
            <a:spLocks noGrp="1"/>
          </p:cNvSpPr>
          <p:nvPr>
            <p:ph type="ftr" sz="quarter" idx="3"/>
          </p:nvPr>
        </p:nvSpPr>
        <p:spPr>
          <a:xfrm>
            <a:off x="862608" y="4836827"/>
            <a:ext cx="1469985" cy="271398"/>
          </a:xfrm>
          <a:prstGeom prst="rect">
            <a:avLst/>
          </a:prstGeom>
        </p:spPr>
        <p:txBody>
          <a:bodyPr vert="horz" lIns="91440" tIns="45720" rIns="91440" bIns="45720" rtlCol="0" anchor="ctr" anchorCtr="0"/>
          <a:lstStyle>
            <a:lvl1pPr algn="l">
              <a:defRPr sz="600">
                <a:solidFill>
                  <a:schemeClr val="bg1">
                    <a:lumMod val="75000"/>
                  </a:schemeClr>
                </a:solidFill>
                <a:latin typeface="Helvetica Neue"/>
                <a:cs typeface="Helvetica Neue"/>
              </a:defRPr>
            </a:lvl1pPr>
          </a:lstStyle>
          <a:p>
            <a:pPr algn="l"/>
            <a:r>
              <a:rPr lang="en-US">
                <a:ea typeface="ＭＳ Ｐゴシック" charset="0"/>
              </a:rPr>
              <a:t>© DataStax 2018, All Rights Reserved.</a:t>
            </a:r>
            <a:endParaRPr lang="en-US" dirty="0">
              <a:ea typeface="ＭＳ Ｐゴシック" charset="0"/>
            </a:endParaRPr>
          </a:p>
        </p:txBody>
      </p:sp>
      <p:sp>
        <p:nvSpPr>
          <p:cNvPr id="12" name="Slide Number Placeholder 5"/>
          <p:cNvSpPr>
            <a:spLocks noGrp="1"/>
          </p:cNvSpPr>
          <p:nvPr>
            <p:ph type="sldNum" sz="quarter" idx="4"/>
          </p:nvPr>
        </p:nvSpPr>
        <p:spPr>
          <a:xfrm>
            <a:off x="457200" y="4834381"/>
            <a:ext cx="405408" cy="273844"/>
          </a:xfrm>
          <a:prstGeom prst="rect">
            <a:avLst/>
          </a:prstGeom>
        </p:spPr>
        <p:txBody>
          <a:bodyPr vert="horz" lIns="91440" tIns="45720" rIns="91440" bIns="45720" rtlCol="0" anchor="ctr" anchorCtr="0"/>
          <a:lstStyle>
            <a:lvl1pPr algn="ctr">
              <a:defRPr sz="600">
                <a:solidFill>
                  <a:schemeClr val="bg1">
                    <a:lumMod val="75000"/>
                  </a:schemeClr>
                </a:solidFill>
                <a:latin typeface="Helvetica Neue"/>
                <a:cs typeface="Helvetica Neue"/>
              </a:defRPr>
            </a:lvl1p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36358593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 Slide 2">
    <p:spTree>
      <p:nvGrpSpPr>
        <p:cNvPr id="1" name="Shape 61"/>
        <p:cNvGrpSpPr/>
        <p:nvPr/>
      </p:nvGrpSpPr>
      <p:grpSpPr>
        <a:xfrm>
          <a:off x="0" y="0"/>
          <a:ext cx="0" cy="0"/>
          <a:chOff x="0" y="0"/>
          <a:chExt cx="0" cy="0"/>
        </a:xfrm>
      </p:grpSpPr>
      <p:sp>
        <p:nvSpPr>
          <p:cNvPr id="11" name="Round Single Corner Rectangle 10"/>
          <p:cNvSpPr/>
          <p:nvPr userDrawn="1"/>
        </p:nvSpPr>
        <p:spPr>
          <a:xfrm rot="5400000">
            <a:off x="405812" y="-405814"/>
            <a:ext cx="5143501" cy="5955129"/>
          </a:xfrm>
          <a:prstGeom prst="round1Rect">
            <a:avLst>
              <a:gd name="adj" fmla="val 0"/>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userDrawn="1"/>
        </p:nvPicPr>
        <p:blipFill>
          <a:blip r:embed="rId2">
            <a:alphaModFix amt="3000"/>
            <a:extLst>
              <a:ext uri="{28A0092B-C50C-407E-A947-70E740481C1C}">
                <a14:useLocalDpi xmlns:a14="http://schemas.microsoft.com/office/drawing/2010/main"/>
              </a:ext>
            </a:extLst>
          </a:blip>
          <a:stretch>
            <a:fillRect/>
          </a:stretch>
        </p:blipFill>
        <p:spPr>
          <a:xfrm rot="16200000" flipH="1">
            <a:off x="1773973" y="1788839"/>
            <a:ext cx="3817970" cy="3866606"/>
          </a:xfrm>
          <a:prstGeom prst="rect">
            <a:avLst/>
          </a:prstGeom>
        </p:spPr>
      </p:pic>
      <p:pic>
        <p:nvPicPr>
          <p:cNvPr id="12" name="Picture 11"/>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8" name="Picture Placeholder 17"/>
          <p:cNvSpPr>
            <a:spLocks noGrp="1" noChangeAspect="1"/>
          </p:cNvSpPr>
          <p:nvPr>
            <p:ph type="pic" sz="quarter" idx="13"/>
          </p:nvPr>
        </p:nvSpPr>
        <p:spPr>
          <a:xfrm>
            <a:off x="3287722" y="605790"/>
            <a:ext cx="5856278" cy="3931920"/>
          </a:xfrm>
          <a:custGeom>
            <a:avLst/>
            <a:gdLst>
              <a:gd name="connsiteX0" fmla="*/ 1737360 w 5175315"/>
              <a:gd name="connsiteY0" fmla="*/ 0 h 3474720"/>
              <a:gd name="connsiteX1" fmla="*/ 2582944 w 5175315"/>
              <a:gd name="connsiteY1" fmla="*/ 0 h 3474720"/>
              <a:gd name="connsiteX2" fmla="*/ 2646104 w 5175315"/>
              <a:gd name="connsiteY2" fmla="*/ 0 h 3474720"/>
              <a:gd name="connsiteX3" fmla="*/ 5175315 w 5175315"/>
              <a:gd name="connsiteY3" fmla="*/ 0 h 3474720"/>
              <a:gd name="connsiteX4" fmla="*/ 5175315 w 5175315"/>
              <a:gd name="connsiteY4" fmla="*/ 3474720 h 3474720"/>
              <a:gd name="connsiteX5" fmla="*/ 2646104 w 5175315"/>
              <a:gd name="connsiteY5" fmla="*/ 3474720 h 3474720"/>
              <a:gd name="connsiteX6" fmla="*/ 2582944 w 5175315"/>
              <a:gd name="connsiteY6" fmla="*/ 3474720 h 3474720"/>
              <a:gd name="connsiteX7" fmla="*/ 1737360 w 5175315"/>
              <a:gd name="connsiteY7" fmla="*/ 3474720 h 3474720"/>
              <a:gd name="connsiteX8" fmla="*/ 0 w 5175315"/>
              <a:gd name="connsiteY8" fmla="*/ 1737360 h 3474720"/>
              <a:gd name="connsiteX9" fmla="*/ 1737360 w 5175315"/>
              <a:gd name="connsiteY9" fmla="*/ 0 h 3474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75315" h="3474720">
                <a:moveTo>
                  <a:pt x="1737360" y="0"/>
                </a:moveTo>
                <a:lnTo>
                  <a:pt x="2582944" y="0"/>
                </a:lnTo>
                <a:lnTo>
                  <a:pt x="2646104" y="0"/>
                </a:lnTo>
                <a:lnTo>
                  <a:pt x="5175315" y="0"/>
                </a:lnTo>
                <a:lnTo>
                  <a:pt x="5175315" y="3474720"/>
                </a:lnTo>
                <a:lnTo>
                  <a:pt x="2646104" y="3474720"/>
                </a:lnTo>
                <a:lnTo>
                  <a:pt x="2582944" y="3474720"/>
                </a:lnTo>
                <a:lnTo>
                  <a:pt x="1737360" y="3474720"/>
                </a:lnTo>
                <a:cubicBezTo>
                  <a:pt x="777843" y="3474720"/>
                  <a:pt x="0" y="2696877"/>
                  <a:pt x="0" y="1737360"/>
                </a:cubicBezTo>
                <a:cubicBezTo>
                  <a:pt x="0" y="777843"/>
                  <a:pt x="777843" y="0"/>
                  <a:pt x="1737360" y="0"/>
                </a:cubicBezTo>
                <a:close/>
              </a:path>
            </a:pathLst>
          </a:custGeom>
          <a:solidFill>
            <a:schemeClr val="accent1"/>
          </a:solidFill>
          <a:ln w="127000">
            <a:solidFill>
              <a:schemeClr val="bg2">
                <a:lumMod val="40000"/>
                <a:lumOff val="60000"/>
                <a:alpha val="30000"/>
              </a:schemeClr>
            </a:solidFill>
          </a:ln>
        </p:spPr>
        <p:txBody>
          <a:bodyPr wrap="square">
            <a:noAutofit/>
          </a:bodyPr>
          <a:lstStyle/>
          <a:p>
            <a:r>
              <a:rPr lang="en-US"/>
              <a:t>Drag picture to placeholder or click icon to add</a:t>
            </a:r>
            <a:endParaRPr lang="en-US" dirty="0"/>
          </a:p>
        </p:txBody>
      </p:sp>
      <p:sp>
        <p:nvSpPr>
          <p:cNvPr id="64" name="Shape 64"/>
          <p:cNvSpPr txBox="1">
            <a:spLocks noGrp="1"/>
          </p:cNvSpPr>
          <p:nvPr>
            <p:ph type="title"/>
          </p:nvPr>
        </p:nvSpPr>
        <p:spPr>
          <a:xfrm>
            <a:off x="317400" y="1922250"/>
            <a:ext cx="2767706" cy="1299000"/>
          </a:xfrm>
          <a:prstGeom prst="rect">
            <a:avLst/>
          </a:prstGeom>
          <a:noFill/>
          <a:ln>
            <a:noFill/>
          </a:ln>
        </p:spPr>
        <p:txBody>
          <a:bodyPr spcFirstLastPara="1" wrap="square" lIns="0" tIns="91425" rIns="91425" bIns="91425" anchor="ctr" anchorCtr="0"/>
          <a:lstStyle>
            <a:lvl1pPr marL="0" marR="0" lvl="0" indent="0" algn="l" rtl="0">
              <a:lnSpc>
                <a:spcPct val="90000"/>
              </a:lnSpc>
              <a:spcBef>
                <a:spcPts val="0"/>
              </a:spcBef>
              <a:spcAft>
                <a:spcPts val="0"/>
              </a:spcAft>
              <a:buClr>
                <a:schemeClr val="lt1"/>
              </a:buClr>
              <a:buSzPts val="1400"/>
              <a:buFont typeface="Arial"/>
              <a:buNone/>
              <a:defRPr sz="3200" b="1" i="0" u="none" strike="noStrike" cap="none">
                <a:solidFill>
                  <a:schemeClr val="tx1"/>
                </a:solidFill>
                <a:latin typeface="Arial"/>
                <a:ea typeface="Arial"/>
                <a:cs typeface="Arial"/>
                <a:sym typeface="Arial"/>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r>
              <a:rPr lang="en-US"/>
              <a:t>Click to edit Master title style</a:t>
            </a:r>
            <a:endParaRPr lang="en-US" dirty="0"/>
          </a:p>
        </p:txBody>
      </p:sp>
      <p:sp>
        <p:nvSpPr>
          <p:cNvPr id="15"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17" name="Shape 74" descr="line-dot-pattern@2x.png"/>
          <p:cNvPicPr preferRelativeResize="0"/>
          <p:nvPr userDrawn="1"/>
        </p:nvPicPr>
        <p:blipFill rotWithShape="1">
          <a:blip r:embed="rId4" cstate="screen">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l="17558" b="6455"/>
          <a:stretch/>
        </p:blipFill>
        <p:spPr>
          <a:xfrm flipV="1">
            <a:off x="0" y="0"/>
            <a:ext cx="4286808" cy="4046784"/>
          </a:xfrm>
          <a:prstGeom prst="rect">
            <a:avLst/>
          </a:prstGeom>
          <a:noFill/>
          <a:ln>
            <a:noFill/>
          </a:ln>
        </p:spPr>
      </p:pic>
    </p:spTree>
  </p:cSld>
  <p:clrMapOvr>
    <a:masterClrMapping/>
  </p:clrMapOvr>
  <p:extLst mod="1">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Orange Text Slide">
    <p:spTree>
      <p:nvGrpSpPr>
        <p:cNvPr id="1" name="Shape 75"/>
        <p:cNvGrpSpPr/>
        <p:nvPr/>
      </p:nvGrpSpPr>
      <p:grpSpPr>
        <a:xfrm>
          <a:off x="0" y="0"/>
          <a:ext cx="0" cy="0"/>
          <a:chOff x="0" y="0"/>
          <a:chExt cx="0" cy="0"/>
        </a:xfrm>
      </p:grpSpPr>
      <p:sp>
        <p:nvSpPr>
          <p:cNvPr id="76" name="Shape 76"/>
          <p:cNvSpPr/>
          <p:nvPr/>
        </p:nvSpPr>
        <p:spPr>
          <a:xfrm>
            <a:off x="0" y="1"/>
            <a:ext cx="9144000" cy="914399"/>
          </a:xfrm>
          <a:prstGeom prst="rect">
            <a:avLst/>
          </a:prstGeom>
          <a:solidFill>
            <a:schemeClr val="accent1"/>
          </a:solidFill>
          <a:ln>
            <a:noFill/>
          </a:ln>
        </p:spPr>
        <p:txBody>
          <a:bodyPr lIns="91425" tIns="45700" rIns="91425" bIns="45700" anchor="ctr" anchorCtr="0">
            <a:noAutofit/>
          </a:bodyPr>
          <a:lstStyle/>
          <a:p>
            <a:pPr algn="ctr" defTabSz="914378">
              <a:buClr>
                <a:srgbClr val="000000"/>
              </a:buClr>
              <a:buFont typeface="Arial"/>
              <a:buNone/>
            </a:pPr>
            <a:endParaRPr sz="1400" kern="0">
              <a:solidFill>
                <a:srgbClr val="FFFFFF"/>
              </a:solidFill>
              <a:ea typeface="Arial"/>
              <a:cs typeface="Arial"/>
              <a:sym typeface="Arial"/>
            </a:endParaRPr>
          </a:p>
        </p:txBody>
      </p:sp>
      <p:sp>
        <p:nvSpPr>
          <p:cNvPr id="77" name="Shape 77"/>
          <p:cNvSpPr txBox="1">
            <a:spLocks noGrp="1"/>
          </p:cNvSpPr>
          <p:nvPr>
            <p:ph type="title"/>
          </p:nvPr>
        </p:nvSpPr>
        <p:spPr>
          <a:xfrm>
            <a:off x="457200" y="205979"/>
            <a:ext cx="8229600" cy="689370"/>
          </a:xfrm>
          <a:prstGeom prst="rect">
            <a:avLst/>
          </a:prstGeom>
          <a:noFill/>
          <a:ln>
            <a:noFill/>
          </a:ln>
        </p:spPr>
        <p:txBody>
          <a:bodyPr lIns="91425" tIns="91425" rIns="91425" bIns="91425" anchor="t" anchorCtr="0"/>
          <a:lstStyle>
            <a:lvl1pPr marL="0" marR="0" lvl="0" indent="0" algn="l" rtl="0">
              <a:spcBef>
                <a:spcPts val="0"/>
              </a:spcBef>
              <a:buClr>
                <a:schemeClr val="lt1"/>
              </a:buClr>
              <a:buFont typeface="Arial"/>
              <a:buNone/>
              <a:defRPr sz="3200" b="0"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8" name="Shape 78"/>
          <p:cNvSpPr txBox="1">
            <a:spLocks noGrp="1"/>
          </p:cNvSpPr>
          <p:nvPr>
            <p:ph type="body" idx="1"/>
          </p:nvPr>
        </p:nvSpPr>
        <p:spPr>
          <a:xfrm>
            <a:off x="457200" y="2038350"/>
            <a:ext cx="8229600" cy="2362200"/>
          </a:xfrm>
          <a:prstGeom prst="rect">
            <a:avLst/>
          </a:prstGeom>
          <a:noFill/>
          <a:ln>
            <a:noFill/>
          </a:ln>
        </p:spPr>
        <p:txBody>
          <a:bodyPr lIns="91425" tIns="91425" rIns="91425" bIns="91425" anchor="t" anchorCtr="0"/>
          <a:lstStyle>
            <a:lvl1pPr marL="342892" marR="0" lvl="0" indent="-253994" algn="l" rtl="0">
              <a:spcBef>
                <a:spcPts val="280"/>
              </a:spcBef>
              <a:buClr>
                <a:schemeClr val="accent1"/>
              </a:buClr>
              <a:buSzPct val="100000"/>
              <a:buFont typeface="Arial"/>
              <a:buChar char="•"/>
              <a:defRPr sz="1400" b="0" i="0" u="none" strike="noStrike" cap="none">
                <a:solidFill>
                  <a:schemeClr val="dk1"/>
                </a:solidFill>
                <a:latin typeface="Arial"/>
                <a:ea typeface="Arial"/>
                <a:cs typeface="Arial"/>
                <a:sym typeface="Arial"/>
              </a:defRPr>
            </a:lvl1pPr>
            <a:lvl2pPr marL="742931" marR="0" lvl="1" indent="-196845" algn="l" rtl="0">
              <a:spcBef>
                <a:spcPts val="280"/>
              </a:spcBef>
              <a:buClr>
                <a:schemeClr val="accent1"/>
              </a:buClr>
              <a:buSzPct val="100000"/>
              <a:buFont typeface="Arial"/>
              <a:buChar char="•"/>
              <a:defRPr sz="1400" b="0" i="0" u="none" strike="noStrike" cap="none">
                <a:solidFill>
                  <a:schemeClr val="dk1"/>
                </a:solidFill>
                <a:latin typeface="Arial"/>
                <a:ea typeface="Arial"/>
                <a:cs typeface="Arial"/>
                <a:sym typeface="Arial"/>
              </a:defRPr>
            </a:lvl2pPr>
            <a:lvl3pPr marL="1142972" marR="0" lvl="2" indent="-139697" algn="l" rtl="0">
              <a:spcBef>
                <a:spcPts val="280"/>
              </a:spcBef>
              <a:buClr>
                <a:schemeClr val="accent2"/>
              </a:buClr>
              <a:buSzPct val="100000"/>
              <a:buFont typeface="Arial"/>
              <a:buChar char="•"/>
              <a:defRPr sz="1400" b="0" i="0" u="none" strike="noStrike" cap="none">
                <a:solidFill>
                  <a:schemeClr val="dk1"/>
                </a:solidFill>
                <a:latin typeface="Arial"/>
                <a:ea typeface="Arial"/>
                <a:cs typeface="Arial"/>
                <a:sym typeface="Arial"/>
              </a:defRPr>
            </a:lvl3pPr>
            <a:lvl4pPr marL="1600160" marR="0" lvl="3" indent="-139697" algn="l" rtl="0">
              <a:spcBef>
                <a:spcPts val="280"/>
              </a:spcBef>
              <a:buClr>
                <a:schemeClr val="accent2"/>
              </a:buClr>
              <a:buSzPct val="100000"/>
              <a:buFont typeface="Arial"/>
              <a:buChar char="•"/>
              <a:defRPr sz="1400" b="0" i="0" u="none" strike="noStrike" cap="none">
                <a:solidFill>
                  <a:schemeClr val="dk1"/>
                </a:solidFill>
                <a:latin typeface="Arial"/>
                <a:ea typeface="Arial"/>
                <a:cs typeface="Arial"/>
                <a:sym typeface="Arial"/>
              </a:defRPr>
            </a:lvl4pPr>
            <a:lvl5pPr marL="2057348" marR="0" lvl="4" indent="-139697" algn="l" rtl="0">
              <a:spcBef>
                <a:spcPts val="280"/>
              </a:spcBef>
              <a:buClr>
                <a:schemeClr val="accent2"/>
              </a:buClr>
              <a:buSzPct val="100000"/>
              <a:buFont typeface="Arial"/>
              <a:buChar char="•"/>
              <a:defRPr sz="1400" b="0" i="0" u="none" strike="noStrike" cap="none">
                <a:solidFill>
                  <a:schemeClr val="dk1"/>
                </a:solidFill>
                <a:latin typeface="Arial"/>
                <a:ea typeface="Arial"/>
                <a:cs typeface="Arial"/>
                <a:sym typeface="Arial"/>
              </a:defRPr>
            </a:lvl5pPr>
            <a:lvl6pPr marL="2514537" marR="0" lvl="5"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726" marR="0" lvl="6"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8915" marR="0" lvl="7"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103" marR="0" lvl="8"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lang="en-US" dirty="0"/>
          </a:p>
          <a:p>
            <a:pPr lvl="1"/>
            <a:endParaRPr dirty="0"/>
          </a:p>
        </p:txBody>
      </p:sp>
      <p:pic>
        <p:nvPicPr>
          <p:cNvPr id="79" name="Shape 79" descr="line-dot-pattern@2x.png"/>
          <p:cNvPicPr preferRelativeResize="0"/>
          <p:nvPr/>
        </p:nvPicPr>
        <p:blipFill rotWithShape="1">
          <a:blip r:embed="rId2">
            <a:alphaModFix/>
          </a:blip>
          <a:srcRect/>
          <a:stretch/>
        </p:blipFill>
        <p:spPr>
          <a:xfrm rot="-5400000">
            <a:off x="6936316" y="-1297518"/>
            <a:ext cx="910169" cy="3505200"/>
          </a:xfrm>
          <a:prstGeom prst="rect">
            <a:avLst/>
          </a:prstGeom>
          <a:noFill/>
          <a:ln>
            <a:noFill/>
          </a:ln>
        </p:spPr>
      </p:pic>
      <p:sp>
        <p:nvSpPr>
          <p:cNvPr id="80" name="Shape 80"/>
          <p:cNvSpPr txBox="1">
            <a:spLocks noGrp="1"/>
          </p:cNvSpPr>
          <p:nvPr>
            <p:ph type="body" idx="2"/>
          </p:nvPr>
        </p:nvSpPr>
        <p:spPr>
          <a:xfrm>
            <a:off x="457200" y="1123950"/>
            <a:ext cx="8229600" cy="762000"/>
          </a:xfrm>
          <a:prstGeom prst="rect">
            <a:avLst/>
          </a:prstGeom>
          <a:noFill/>
          <a:ln>
            <a:noFill/>
          </a:ln>
        </p:spPr>
        <p:txBody>
          <a:bodyPr lIns="91425" tIns="91425" rIns="91425" bIns="91425" anchor="t" anchorCtr="0"/>
          <a:lstStyle>
            <a:lvl1pPr marL="0" marR="0" lvl="0" indent="0" algn="l" rtl="0">
              <a:spcBef>
                <a:spcPts val="560"/>
              </a:spcBef>
              <a:buClr>
                <a:schemeClr val="accent2"/>
              </a:buClr>
              <a:buFont typeface="Arial"/>
              <a:buNone/>
              <a:defRPr sz="2800" b="0" i="0" u="none" strike="noStrike" cap="none">
                <a:solidFill>
                  <a:schemeClr val="accent1"/>
                </a:solidFill>
                <a:latin typeface="Arial"/>
                <a:ea typeface="Arial"/>
                <a:cs typeface="Arial"/>
                <a:sym typeface="Arial"/>
              </a:defRPr>
            </a:lvl1pPr>
            <a:lvl2pPr marL="457189"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378"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566"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754"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514537" marR="0" lvl="5"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726" marR="0" lvl="6"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8915" marR="0" lvl="7"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103" marR="0" lvl="8" indent="-10159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ftr" idx="11"/>
          </p:nvPr>
        </p:nvSpPr>
        <p:spPr>
          <a:xfrm>
            <a:off x="289081" y="4784541"/>
            <a:ext cx="1371599" cy="274636"/>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BFBFBF"/>
              </a:buClr>
              <a:buFont typeface="Arial"/>
              <a:buNone/>
              <a:defRPr sz="600" b="0" i="0" u="none" strike="noStrike" cap="none">
                <a:solidFill>
                  <a:srgbClr val="BFBFBF"/>
                </a:solidFill>
                <a:latin typeface="Arial"/>
                <a:ea typeface="Arial"/>
                <a:cs typeface="Arial"/>
                <a:sym typeface="Arial"/>
              </a:defRPr>
            </a:lvl1pPr>
            <a:lvl2pPr marL="457189"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378"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566"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754"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5943"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132"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32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509"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r>
              <a:rPr lang="en-US"/>
              <a:t>© DataStax 2018, All Rights Reserved.</a:t>
            </a:r>
            <a:endParaRPr/>
          </a:p>
        </p:txBody>
      </p:sp>
      <p:sp>
        <p:nvSpPr>
          <p:cNvPr id="82" name="Shape 82"/>
          <p:cNvSpPr txBox="1">
            <a:spLocks noGrp="1"/>
          </p:cNvSpPr>
          <p:nvPr>
            <p:ph type="sldNum" idx="12"/>
          </p:nvPr>
        </p:nvSpPr>
        <p:spPr>
          <a:xfrm>
            <a:off x="43201" y="4784541"/>
            <a:ext cx="274319" cy="274636"/>
          </a:xfrm>
          <a:prstGeom prst="rect">
            <a:avLst/>
          </a:prstGeom>
          <a:noFill/>
          <a:ln>
            <a:noFill/>
          </a:ln>
        </p:spPr>
        <p:txBody>
          <a:bodyPr lIns="91425" tIns="45700" rIns="91425" bIns="45700" anchor="b" anchorCtr="0">
            <a:noAutofit/>
          </a:bodyPr>
          <a:lstStyle/>
          <a:p>
            <a:pPr algn="ctr">
              <a:buClr>
                <a:srgbClr val="BFBFBF"/>
              </a:buClr>
              <a:buSzPct val="25000"/>
              <a:buFont typeface="Arial"/>
              <a:buNone/>
            </a:pPr>
            <a:fld id="{00000000-1234-1234-1234-123412341234}" type="slidenum">
              <a:rPr lang="en" sz="600">
                <a:solidFill>
                  <a:srgbClr val="BFBFBF"/>
                </a:solidFill>
              </a:rPr>
              <a:pPr algn="ctr">
                <a:buClr>
                  <a:srgbClr val="BFBFBF"/>
                </a:buClr>
                <a:buSzPct val="25000"/>
                <a:buFont typeface="Arial"/>
                <a:buNone/>
              </a:pPr>
              <a:t>‹#›</a:t>
            </a:fld>
            <a:endParaRPr lang="en" sz="600" dirty="0">
              <a:solidFill>
                <a:srgbClr val="BFBFBF"/>
              </a:solidFill>
            </a:endParaRPr>
          </a:p>
        </p:txBody>
      </p:sp>
    </p:spTree>
    <p:extLst>
      <p:ext uri="{BB962C8B-B14F-4D97-AF65-F5344CB8AC3E}">
        <p14:creationId xmlns:p14="http://schemas.microsoft.com/office/powerpoint/2010/main" val="1299979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ue Text Slide">
    <p:spTree>
      <p:nvGrpSpPr>
        <p:cNvPr id="1" name=""/>
        <p:cNvGrpSpPr/>
        <p:nvPr/>
      </p:nvGrpSpPr>
      <p:grpSpPr>
        <a:xfrm>
          <a:off x="0" y="0"/>
          <a:ext cx="0" cy="0"/>
          <a:chOff x="0" y="0"/>
          <a:chExt cx="0" cy="0"/>
        </a:xfrm>
      </p:grpSpPr>
      <p:sp>
        <p:nvSpPr>
          <p:cNvPr id="11" name="Round Single Corner Rectangle 10"/>
          <p:cNvSpPr/>
          <p:nvPr userDrawn="1"/>
        </p:nvSpPr>
        <p:spPr>
          <a:xfrm rot="10800000" flipH="1">
            <a:off x="-1" y="-6"/>
            <a:ext cx="9144001" cy="866491"/>
          </a:xfrm>
          <a:prstGeom prst="round1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57200" y="270472"/>
            <a:ext cx="6726195"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lt1"/>
                </a:solidFill>
              </a:defRPr>
            </a:lvl1pPr>
          </a:lstStyle>
          <a:p>
            <a:pPr marL="0" lvl="0" indent="0">
              <a:lnSpc>
                <a:spcPct val="80000"/>
              </a:lnSpc>
              <a:buClr>
                <a:schemeClr val="lt1"/>
              </a:buClr>
              <a:buSzPts val="1400"/>
              <a:buFont typeface="Arial"/>
            </a:pPr>
            <a:r>
              <a:rPr lang="en-US" dirty="0"/>
              <a:t>Click to edit title text</a:t>
            </a:r>
          </a:p>
        </p:txBody>
      </p:sp>
      <p:pic>
        <p:nvPicPr>
          <p:cNvPr id="14" name="Picture 13" descr="line-dot-pattern@2x.png"/>
          <p:cNvPicPr>
            <a:picLocks noChangeAspect="1"/>
          </p:cNvPicPr>
          <p:nvPr userDrawn="1"/>
        </p:nvPicPr>
        <p:blipFill rotWithShape="1">
          <a:blip r:embed="rId2">
            <a:extLst>
              <a:ext uri="{28A0092B-C50C-407E-A947-70E740481C1C}">
                <a14:useLocalDpi xmlns:a14="http://schemas.microsoft.com/office/drawing/2010/main"/>
              </a:ext>
            </a:extLst>
          </a:blip>
          <a:srcRect l="4800" b="12647"/>
          <a:stretch/>
        </p:blipFill>
        <p:spPr>
          <a:xfrm rot="16200000">
            <a:off x="7179812" y="-1097707"/>
            <a:ext cx="866487" cy="3061892"/>
          </a:xfrm>
          <a:prstGeom prst="rect">
            <a:avLst/>
          </a:prstGeom>
        </p:spPr>
      </p:pic>
      <p:sp>
        <p:nvSpPr>
          <p:cNvPr id="3" name="Content Placeholder 2"/>
          <p:cNvSpPr>
            <a:spLocks noGrp="1"/>
          </p:cNvSpPr>
          <p:nvPr>
            <p:ph sz="quarter" idx="16"/>
          </p:nvPr>
        </p:nvSpPr>
        <p:spPr>
          <a:xfrm>
            <a:off x="457200" y="1123949"/>
            <a:ext cx="8229600"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20"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pic>
        <p:nvPicPr>
          <p:cNvPr id="21" name="Picture 20"/>
          <p:cNvPicPr>
            <a:picLocks noChangeAspect="1"/>
          </p:cNvPicPr>
          <p:nvPr userDrawn="1"/>
        </p:nvPicPr>
        <p:blipFill rotWithShape="1">
          <a:blip r:embed="rId4">
            <a:alphaModFix amt="3000"/>
            <a:extLst>
              <a:ext uri="{28A0092B-C50C-407E-A947-70E740481C1C}">
                <a14:useLocalDpi xmlns:a14="http://schemas.microsoft.com/office/drawing/2010/main"/>
              </a:ext>
            </a:extLst>
          </a:blip>
          <a:srcRect r="11266"/>
          <a:stretch/>
        </p:blipFill>
        <p:spPr>
          <a:xfrm rot="5400000">
            <a:off x="227748" y="2081119"/>
            <a:ext cx="2860272" cy="3264494"/>
          </a:xfrm>
          <a:prstGeom prst="rect">
            <a:avLst/>
          </a:prstGeom>
        </p:spPr>
      </p:pic>
    </p:spTree>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pic>
        <p:nvPicPr>
          <p:cNvPr id="24" name="Picture 23"/>
          <p:cNvPicPr>
            <a:picLocks noChangeAspect="1"/>
          </p:cNvPicPr>
          <p:nvPr userDrawn="1"/>
        </p:nvPicPr>
        <p:blipFill rotWithShape="1">
          <a:blip r:embed="rId2">
            <a:alphaModFix amt="3000"/>
            <a:extLst>
              <a:ext uri="{28A0092B-C50C-407E-A947-70E740481C1C}">
                <a14:useLocalDpi xmlns:a14="http://schemas.microsoft.com/office/drawing/2010/main"/>
              </a:ext>
            </a:extLst>
          </a:blip>
          <a:srcRect r="11266"/>
          <a:stretch/>
        </p:blipFill>
        <p:spPr>
          <a:xfrm rot="5400000">
            <a:off x="227748" y="2081119"/>
            <a:ext cx="2860272" cy="3264494"/>
          </a:xfrm>
          <a:prstGeom prst="rect">
            <a:avLst/>
          </a:prstGeom>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457200" y="1123949"/>
            <a:ext cx="8229600"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Shape 74" descr="line-dot-pattern@2x.png"/>
          <p:cNvPicPr preferRelativeResize="0"/>
          <p:nvPr userDrawn="1"/>
        </p:nvPicPr>
        <p:blipFill rotWithShape="1">
          <a:blip r:embed="rId4" cstate="screen">
            <a:alphaModFix amt="25000"/>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14" name="Slide Number Placeholder 3"/>
          <p:cNvSpPr>
            <a:spLocks noGrp="1"/>
          </p:cNvSpPr>
          <p:nvPr>
            <p:ph type="sldNum" sz="quarter" idx="4"/>
          </p:nvPr>
        </p:nvSpPr>
        <p:spPr>
          <a:xfrm>
            <a:off x="80683" y="4789169"/>
            <a:ext cx="309282" cy="274637"/>
          </a:xfrm>
          <a:prstGeom prst="rect">
            <a:avLst/>
          </a:prstGeom>
        </p:spPr>
        <p:txBody>
          <a:bodyPr vert="horz" lIns="91440" tIns="45720" rIns="91440" bIns="45720" rtlCol="0" anchor="b"/>
          <a:lstStyle>
            <a:lvl1pPr algn="r">
              <a:defRPr sz="600">
                <a:solidFill>
                  <a:srgbClr val="BFBFBF"/>
                </a:solidFill>
              </a:defRPr>
            </a:lvl1pPr>
          </a:lstStyle>
          <a:p>
            <a:fld id="{B2ACA3F6-9BF3-9640-9039-906AF661142D}" type="slidenum">
              <a:rPr lang="en-US" smtClean="0"/>
              <a:pPr/>
              <a:t>‹#›</a:t>
            </a:fld>
            <a:endParaRPr lang="en-US"/>
          </a:p>
        </p:txBody>
      </p:sp>
    </p:spTree>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Slide">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alphaModFix amt="3000"/>
            <a:extLst>
              <a:ext uri="{28A0092B-C50C-407E-A947-70E740481C1C}">
                <a14:useLocalDpi xmlns:a14="http://schemas.microsoft.com/office/drawing/2010/main"/>
              </a:ext>
            </a:extLst>
          </a:blip>
          <a:srcRect r="11266"/>
          <a:stretch/>
        </p:blipFill>
        <p:spPr>
          <a:xfrm rot="5400000">
            <a:off x="227748" y="2081119"/>
            <a:ext cx="2860272" cy="3264494"/>
          </a:xfrm>
          <a:prstGeom prst="rect">
            <a:avLst/>
          </a:prstGeom>
        </p:spPr>
      </p:pic>
      <p:pic>
        <p:nvPicPr>
          <p:cNvPr id="14"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457200" y="1123949"/>
            <a:ext cx="4003675"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p:cNvSpPr>
            <a:spLocks noGrp="1"/>
          </p:cNvSpPr>
          <p:nvPr>
            <p:ph sz="quarter" idx="17"/>
          </p:nvPr>
        </p:nvSpPr>
        <p:spPr>
          <a:xfrm>
            <a:off x="4691671" y="1123949"/>
            <a:ext cx="4003675" cy="3477087"/>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extLst/>
  </p:cSld>
  <p:clrMapOvr>
    <a:masterClrMapping/>
  </p:clrMapOvr>
  <p:extLst mod="1">
    <p:ext uri="{DCECCB84-F9BA-43D5-87BE-67443E8EF086}">
      <p15:sldGuideLst xmlns:p15="http://schemas.microsoft.com/office/powerpoint/2012/main">
        <p15:guide id="4" pos="547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Two Column Use Case">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alphaModFix amt="3000"/>
            <a:extLst>
              <a:ext uri="{28A0092B-C50C-407E-A947-70E740481C1C}">
                <a14:useLocalDpi xmlns:a14="http://schemas.microsoft.com/office/drawing/2010/main"/>
              </a:ext>
            </a:extLst>
          </a:blip>
          <a:srcRect r="11266"/>
          <a:stretch/>
        </p:blipFill>
        <p:spPr>
          <a:xfrm rot="5400000">
            <a:off x="227748" y="2081119"/>
            <a:ext cx="2860272" cy="3264494"/>
          </a:xfrm>
          <a:prstGeom prst="rect">
            <a:avLst/>
          </a:prstGeom>
        </p:spPr>
      </p:pic>
      <p:pic>
        <p:nvPicPr>
          <p:cNvPr id="14"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3889090" y="1123950"/>
            <a:ext cx="4003675" cy="2772318"/>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p:cNvSpPr>
            <a:spLocks noGrp="1"/>
          </p:cNvSpPr>
          <p:nvPr>
            <p:ph sz="quarter" idx="17"/>
          </p:nvPr>
        </p:nvSpPr>
        <p:spPr>
          <a:xfrm>
            <a:off x="457199" y="1123950"/>
            <a:ext cx="3186236" cy="2772318"/>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extLst>
      <p:ext uri="{BB962C8B-B14F-4D97-AF65-F5344CB8AC3E}">
        <p14:creationId xmlns:p14="http://schemas.microsoft.com/office/powerpoint/2010/main" val="40298466"/>
      </p:ext>
    </p:extLst>
  </p:cSld>
  <p:clrMapOvr>
    <a:masterClrMapping/>
  </p:clrMapOvr>
  <p:extLst mod="1">
    <p:ext uri="{DCECCB84-F9BA-43D5-87BE-67443E8EF086}">
      <p15:sldGuideLst xmlns:p15="http://schemas.microsoft.com/office/powerpoint/2012/main">
        <p15:guide id="4" pos="547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 Two Column Slide with Titles">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alphaModFix amt="3000"/>
            <a:extLst>
              <a:ext uri="{28A0092B-C50C-407E-A947-70E740481C1C}">
                <a14:useLocalDpi xmlns:a14="http://schemas.microsoft.com/office/drawing/2010/main"/>
              </a:ext>
            </a:extLst>
          </a:blip>
          <a:srcRect r="11266"/>
          <a:stretch/>
        </p:blipFill>
        <p:spPr>
          <a:xfrm rot="5400000">
            <a:off x="227748" y="2081119"/>
            <a:ext cx="2860272" cy="3264494"/>
          </a:xfrm>
          <a:prstGeom prst="rect">
            <a:avLst/>
          </a:prstGeom>
        </p:spPr>
      </p:pic>
      <p:pic>
        <p:nvPicPr>
          <p:cNvPr id="14"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457200" y="1735015"/>
            <a:ext cx="4003675" cy="2866021"/>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9"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5" name="Rectangle 14"/>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p:cNvSpPr>
            <a:spLocks noGrp="1"/>
          </p:cNvSpPr>
          <p:nvPr>
            <p:ph sz="quarter" idx="17"/>
          </p:nvPr>
        </p:nvSpPr>
        <p:spPr>
          <a:xfrm>
            <a:off x="4691671" y="1735015"/>
            <a:ext cx="4003675" cy="2866021"/>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
        <p:nvSpPr>
          <p:cNvPr id="11" name="Content Placeholder 2">
            <a:extLst>
              <a:ext uri="{FF2B5EF4-FFF2-40B4-BE49-F238E27FC236}">
                <a16:creationId xmlns:a16="http://schemas.microsoft.com/office/drawing/2014/main" id="{4EF4ABC0-2193-8E47-8D19-B02390D8B7D8}"/>
              </a:ext>
            </a:extLst>
          </p:cNvPr>
          <p:cNvSpPr>
            <a:spLocks noGrp="1"/>
          </p:cNvSpPr>
          <p:nvPr>
            <p:ph sz="quarter" idx="18" hasCustomPrompt="1"/>
          </p:nvPr>
        </p:nvSpPr>
        <p:spPr>
          <a:xfrm>
            <a:off x="457200" y="1054536"/>
            <a:ext cx="4003675" cy="491393"/>
          </a:xfrm>
          <a:prstGeom prst="rect">
            <a:avLst/>
          </a:prstGeom>
        </p:spPr>
        <p:txBody>
          <a:bodyPr lIns="0"/>
          <a:lstStyle>
            <a:lvl1pPr marL="6350" marR="0" indent="0" algn="ctr" rtl="0">
              <a:lnSpc>
                <a:spcPct val="100000"/>
              </a:lnSpc>
              <a:spcBef>
                <a:spcPts val="280"/>
              </a:spcBef>
              <a:spcAft>
                <a:spcPts val="500"/>
              </a:spcAft>
              <a:buClr>
                <a:schemeClr val="accent5"/>
              </a:buClr>
              <a:buSzPct val="100000"/>
              <a:buFont typeface="Arial"/>
              <a:buNone/>
              <a:tabLst/>
              <a:defRPr lang="en-US" sz="1800" b="1" i="0" u="none" strike="noStrike" cap="none" dirty="0" smtClean="0">
                <a:solidFill>
                  <a:schemeClr val="dk1"/>
                </a:solidFill>
                <a:latin typeface="Arial"/>
                <a:ea typeface="Arial"/>
                <a:cs typeface="Arial"/>
                <a:sym typeface="Arial"/>
              </a:defRPr>
            </a:lvl1pPr>
            <a:lvl2pPr marL="230188" marR="0" indent="0" algn="l" rtl="0">
              <a:lnSpc>
                <a:spcPct val="100000"/>
              </a:lnSpc>
              <a:spcBef>
                <a:spcPts val="280"/>
              </a:spcBef>
              <a:spcAft>
                <a:spcPts val="500"/>
              </a:spcAft>
              <a:buClr>
                <a:schemeClr val="accent5"/>
              </a:buClr>
              <a:buSzPts val="1400"/>
              <a:buFont typeface=".AppleSystemUIFont" charset="-120"/>
              <a:buNone/>
              <a:tabLst/>
              <a:defRPr lang="en-US" sz="1600" b="1" i="0" u="none" strike="noStrike" cap="none" dirty="0" smtClean="0">
                <a:solidFill>
                  <a:schemeClr val="dk1"/>
                </a:solidFill>
                <a:latin typeface="Arial"/>
                <a:ea typeface="Arial"/>
                <a:cs typeface="Arial"/>
                <a:sym typeface="Arial"/>
              </a:defRPr>
            </a:lvl2pPr>
            <a:lvl3pPr marL="461963" marR="0" indent="0" algn="l" rtl="0">
              <a:lnSpc>
                <a:spcPct val="100000"/>
              </a:lnSpc>
              <a:spcBef>
                <a:spcPts val="280"/>
              </a:spcBef>
              <a:spcAft>
                <a:spcPts val="500"/>
              </a:spcAft>
              <a:buClr>
                <a:schemeClr val="accent5"/>
              </a:buClr>
              <a:buSzPts val="1400"/>
              <a:buFont typeface="Arial"/>
              <a:buNone/>
              <a:tabLst/>
              <a:defRPr lang="en-US" sz="1400" b="1" i="0" u="none" strike="noStrike" cap="none" dirty="0" smtClean="0">
                <a:solidFill>
                  <a:schemeClr val="dk1"/>
                </a:solidFill>
                <a:latin typeface="Arial"/>
                <a:ea typeface="Arial"/>
                <a:cs typeface="Arial"/>
                <a:sym typeface="Arial"/>
              </a:defRPr>
            </a:lvl3pPr>
            <a:lvl4pPr marL="687388" marR="0" indent="0" algn="l" rtl="0">
              <a:lnSpc>
                <a:spcPct val="100000"/>
              </a:lnSpc>
              <a:spcBef>
                <a:spcPts val="280"/>
              </a:spcBef>
              <a:spcAft>
                <a:spcPts val="500"/>
              </a:spcAft>
              <a:buClr>
                <a:schemeClr val="accent5"/>
              </a:buClr>
              <a:buSzPct val="100000"/>
              <a:buFont typeface=".AppleSystemUIFont" charset="-120"/>
              <a:buNone/>
              <a:tabLst/>
              <a:defRPr lang="en-US" sz="1400" b="1" i="0" u="none" strike="noStrike" cap="none" dirty="0" smtClean="0">
                <a:solidFill>
                  <a:schemeClr val="dk1"/>
                </a:solidFill>
                <a:latin typeface="Arial"/>
                <a:ea typeface="Arial"/>
                <a:cs typeface="Arial"/>
                <a:sym typeface="Arial"/>
              </a:defRPr>
            </a:lvl4pPr>
            <a:lvl5pPr marL="919163" marR="0" indent="0" algn="l" rtl="0">
              <a:lnSpc>
                <a:spcPct val="100000"/>
              </a:lnSpc>
              <a:spcBef>
                <a:spcPts val="280"/>
              </a:spcBef>
              <a:spcAft>
                <a:spcPts val="500"/>
              </a:spcAft>
              <a:buClr>
                <a:schemeClr val="accent5"/>
              </a:buClr>
              <a:buSzPct val="100000"/>
              <a:buFont typeface="Arial"/>
              <a:buNone/>
              <a:tabLst/>
              <a:defRPr lang="en-US" sz="1400" b="1" i="0" u="none" strike="noStrike" cap="none" dirty="0">
                <a:solidFill>
                  <a:schemeClr val="dk1"/>
                </a:solidFill>
                <a:latin typeface="Arial"/>
                <a:ea typeface="Arial"/>
                <a:cs typeface="Arial"/>
                <a:sym typeface="Arial"/>
              </a:defRPr>
            </a:lvl5pPr>
          </a:lstStyle>
          <a:p>
            <a:pPr lvl="0"/>
            <a:r>
              <a:rPr lang="en-US" dirty="0"/>
              <a:t>Click to edit Master text styles</a:t>
            </a:r>
          </a:p>
        </p:txBody>
      </p:sp>
      <p:sp>
        <p:nvSpPr>
          <p:cNvPr id="16" name="Content Placeholder 2">
            <a:extLst>
              <a:ext uri="{FF2B5EF4-FFF2-40B4-BE49-F238E27FC236}">
                <a16:creationId xmlns:a16="http://schemas.microsoft.com/office/drawing/2014/main" id="{05F25550-ABFB-D243-8E22-FD2CAB30FB94}"/>
              </a:ext>
            </a:extLst>
          </p:cNvPr>
          <p:cNvSpPr>
            <a:spLocks noGrp="1"/>
          </p:cNvSpPr>
          <p:nvPr>
            <p:ph sz="quarter" idx="19" hasCustomPrompt="1"/>
          </p:nvPr>
        </p:nvSpPr>
        <p:spPr>
          <a:xfrm>
            <a:off x="4691671" y="1054536"/>
            <a:ext cx="4003675" cy="491393"/>
          </a:xfrm>
          <a:prstGeom prst="rect">
            <a:avLst/>
          </a:prstGeom>
        </p:spPr>
        <p:txBody>
          <a:bodyPr lIns="0"/>
          <a:lstStyle>
            <a:lvl1pPr marL="6350" marR="0" indent="0" algn="ctr" rtl="0">
              <a:lnSpc>
                <a:spcPct val="100000"/>
              </a:lnSpc>
              <a:spcBef>
                <a:spcPts val="280"/>
              </a:spcBef>
              <a:spcAft>
                <a:spcPts val="500"/>
              </a:spcAft>
              <a:buClr>
                <a:schemeClr val="accent5"/>
              </a:buClr>
              <a:buSzPct val="100000"/>
              <a:buFont typeface="Arial"/>
              <a:buNone/>
              <a:tabLst/>
              <a:defRPr lang="en-US" sz="1800" b="1" i="0" u="none" strike="noStrike" cap="none" dirty="0" smtClean="0">
                <a:solidFill>
                  <a:schemeClr val="dk1"/>
                </a:solidFill>
                <a:latin typeface="Arial"/>
                <a:ea typeface="Arial"/>
                <a:cs typeface="Arial"/>
                <a:sym typeface="Arial"/>
              </a:defRPr>
            </a:lvl1pPr>
            <a:lvl2pPr marL="230188" marR="0" indent="0" algn="l" rtl="0">
              <a:lnSpc>
                <a:spcPct val="100000"/>
              </a:lnSpc>
              <a:spcBef>
                <a:spcPts val="280"/>
              </a:spcBef>
              <a:spcAft>
                <a:spcPts val="500"/>
              </a:spcAft>
              <a:buClr>
                <a:schemeClr val="accent5"/>
              </a:buClr>
              <a:buSzPts val="1400"/>
              <a:buFont typeface=".AppleSystemUIFont" charset="-120"/>
              <a:buNone/>
              <a:tabLst/>
              <a:defRPr lang="en-US" sz="1600" b="1" i="0" u="none" strike="noStrike" cap="none" dirty="0" smtClean="0">
                <a:solidFill>
                  <a:schemeClr val="dk1"/>
                </a:solidFill>
                <a:latin typeface="Arial"/>
                <a:ea typeface="Arial"/>
                <a:cs typeface="Arial"/>
                <a:sym typeface="Arial"/>
              </a:defRPr>
            </a:lvl2pPr>
            <a:lvl3pPr marL="461963" marR="0" indent="0" algn="l" rtl="0">
              <a:lnSpc>
                <a:spcPct val="100000"/>
              </a:lnSpc>
              <a:spcBef>
                <a:spcPts val="280"/>
              </a:spcBef>
              <a:spcAft>
                <a:spcPts val="500"/>
              </a:spcAft>
              <a:buClr>
                <a:schemeClr val="accent5"/>
              </a:buClr>
              <a:buSzPct val="100000"/>
              <a:buFont typeface="Arial"/>
              <a:buNone/>
              <a:tabLst/>
              <a:defRPr lang="en-US" sz="1400" b="1" i="0" u="none" strike="noStrike" cap="none" dirty="0" smtClean="0">
                <a:solidFill>
                  <a:schemeClr val="dk1"/>
                </a:solidFill>
                <a:latin typeface="Arial"/>
                <a:ea typeface="Arial"/>
                <a:cs typeface="Arial"/>
                <a:sym typeface="Arial"/>
              </a:defRPr>
            </a:lvl3pPr>
            <a:lvl4pPr marL="687388" marR="0" indent="0" algn="l" rtl="0">
              <a:lnSpc>
                <a:spcPct val="100000"/>
              </a:lnSpc>
              <a:spcBef>
                <a:spcPts val="280"/>
              </a:spcBef>
              <a:spcAft>
                <a:spcPts val="500"/>
              </a:spcAft>
              <a:buClr>
                <a:schemeClr val="accent5"/>
              </a:buClr>
              <a:buSzPct val="100000"/>
              <a:buFont typeface=".AppleSystemUIFont" charset="-120"/>
              <a:buNone/>
              <a:tabLst/>
              <a:defRPr lang="en-US" sz="1400" b="1" i="0" u="none" strike="noStrike" cap="none" dirty="0" smtClean="0">
                <a:solidFill>
                  <a:schemeClr val="dk1"/>
                </a:solidFill>
                <a:latin typeface="Arial"/>
                <a:ea typeface="Arial"/>
                <a:cs typeface="Arial"/>
                <a:sym typeface="Arial"/>
              </a:defRPr>
            </a:lvl4pPr>
            <a:lvl5pPr marL="919163" marR="0" indent="0" algn="l" rtl="0">
              <a:lnSpc>
                <a:spcPct val="100000"/>
              </a:lnSpc>
              <a:spcBef>
                <a:spcPts val="280"/>
              </a:spcBef>
              <a:spcAft>
                <a:spcPts val="500"/>
              </a:spcAft>
              <a:buClr>
                <a:schemeClr val="accent5"/>
              </a:buClr>
              <a:buSzPct val="100000"/>
              <a:buFont typeface="Arial"/>
              <a:buNone/>
              <a:tabLst/>
              <a:defRPr lang="en-US" sz="1400" b="1" i="0" u="none" strike="noStrike" cap="none" dirty="0">
                <a:solidFill>
                  <a:schemeClr val="dk1"/>
                </a:solidFill>
                <a:latin typeface="Arial"/>
                <a:ea typeface="Arial"/>
                <a:cs typeface="Arial"/>
                <a:sym typeface="Arial"/>
              </a:defRPr>
            </a:lvl5pPr>
          </a:lstStyle>
          <a:p>
            <a:pPr lvl="0"/>
            <a:r>
              <a:rPr lang="en-US" dirty="0"/>
              <a:t>Click to edit Master text styles</a:t>
            </a:r>
          </a:p>
        </p:txBody>
      </p:sp>
    </p:spTree>
    <p:extLst>
      <p:ext uri="{BB962C8B-B14F-4D97-AF65-F5344CB8AC3E}">
        <p14:creationId xmlns:p14="http://schemas.microsoft.com/office/powerpoint/2010/main" val="2021844863"/>
      </p:ext>
    </p:extLst>
  </p:cSld>
  <p:clrMapOvr>
    <a:masterClrMapping/>
  </p:clrMapOvr>
  <p:extLst mod="1">
    <p:ext uri="{DCECCB84-F9BA-43D5-87BE-67443E8EF086}">
      <p15:sldGuideLst xmlns:p15="http://schemas.microsoft.com/office/powerpoint/2012/main">
        <p15:guide id="4" pos="547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idebar Slide">
    <p:spTree>
      <p:nvGrpSpPr>
        <p:cNvPr id="1" name="Shape 88"/>
        <p:cNvGrpSpPr/>
        <p:nvPr/>
      </p:nvGrpSpPr>
      <p:grpSpPr>
        <a:xfrm>
          <a:off x="0" y="0"/>
          <a:ext cx="0" cy="0"/>
          <a:chOff x="0" y="0"/>
          <a:chExt cx="0" cy="0"/>
        </a:xfrm>
      </p:grpSpPr>
      <p:sp>
        <p:nvSpPr>
          <p:cNvPr id="13" name="Round Single Corner Rectangle 12"/>
          <p:cNvSpPr/>
          <p:nvPr userDrawn="1"/>
        </p:nvSpPr>
        <p:spPr>
          <a:xfrm flipV="1">
            <a:off x="0" y="-2"/>
            <a:ext cx="3654128" cy="5143502"/>
          </a:xfrm>
          <a:prstGeom prst="round1Rect">
            <a:avLst>
              <a:gd name="adj" fmla="val 2846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5" name="Shape 98"/>
          <p:cNvSpPr/>
          <p:nvPr userDrawn="1"/>
        </p:nvSpPr>
        <p:spPr>
          <a:xfrm>
            <a:off x="-3472" y="659747"/>
            <a:ext cx="3657600" cy="1842806"/>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2" name="Picture 11"/>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pic>
        <p:nvPicPr>
          <p:cNvPr id="14" name="Shape 74" descr="line-dot-pattern@2x.png"/>
          <p:cNvPicPr preferRelativeResize="0"/>
          <p:nvPr userDrawn="1"/>
        </p:nvPicPr>
        <p:blipFill rotWithShape="1">
          <a:blip r:embed="rId3" cstate="screen">
            <a:alphaModFix amt="25000"/>
            <a:extLst>
              <a:ext uri="{28A0092B-C50C-407E-A947-70E740481C1C}">
                <a14:useLocalDpi xmlns:a14="http://schemas.microsoft.com/office/drawing/2010/main"/>
              </a:ext>
            </a:extLst>
          </a:blip>
          <a:srcRect r="29726"/>
          <a:stretch/>
        </p:blipFill>
        <p:spPr>
          <a:xfrm>
            <a:off x="0" y="817418"/>
            <a:ext cx="3654128" cy="4326018"/>
          </a:xfrm>
          <a:prstGeom prst="rect">
            <a:avLst/>
          </a:prstGeom>
          <a:noFill/>
          <a:ln>
            <a:noFill/>
          </a:ln>
        </p:spPr>
      </p:pic>
      <p:sp>
        <p:nvSpPr>
          <p:cNvPr id="19" name="Date Placeholder 12"/>
          <p:cNvSpPr>
            <a:spLocks noGrp="1"/>
          </p:cNvSpPr>
          <p:nvPr>
            <p:ph type="dt" sz="half" idx="11"/>
          </p:nvPr>
        </p:nvSpPr>
        <p:spPr>
          <a:xfrm>
            <a:off x="474791" y="4790122"/>
            <a:ext cx="2057400" cy="274637"/>
          </a:xfrm>
          <a:prstGeom prst="rect">
            <a:avLst/>
          </a:prstGeom>
        </p:spPr>
        <p:txBody>
          <a:bodyPr lIns="0" anchor="b"/>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defTabSz="457200"/>
            <a:r>
              <a:rPr lang="en-US" dirty="0"/>
              <a:t>© DataStax, All Rights Reserved.</a:t>
            </a:r>
          </a:p>
        </p:txBody>
      </p:sp>
      <p:sp>
        <p:nvSpPr>
          <p:cNvPr id="17" name="Content Placeholder 2"/>
          <p:cNvSpPr>
            <a:spLocks noGrp="1"/>
          </p:cNvSpPr>
          <p:nvPr>
            <p:ph sz="quarter" idx="16"/>
          </p:nvPr>
        </p:nvSpPr>
        <p:spPr>
          <a:xfrm>
            <a:off x="4111328" y="659747"/>
            <a:ext cx="4575472" cy="3941290"/>
          </a:xfrm>
          <a:prstGeom prst="rect">
            <a:avLst/>
          </a:prstGeom>
        </p:spPr>
        <p:txBody>
          <a:bodyPr lIns="0"/>
          <a:lstStyle>
            <a:lvl1pPr marL="233363" marR="0" indent="-227013" algn="l" rtl="0">
              <a:lnSpc>
                <a:spcPct val="100000"/>
              </a:lnSpc>
              <a:spcBef>
                <a:spcPts val="400"/>
              </a:spcBef>
              <a:spcAft>
                <a:spcPts val="16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ts val="14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ts val="14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p:txBody>
      </p:sp>
      <p:sp>
        <p:nvSpPr>
          <p:cNvPr id="20" name="Shape 71"/>
          <p:cNvSpPr txBox="1">
            <a:spLocks noGrp="1"/>
          </p:cNvSpPr>
          <p:nvPr>
            <p:ph type="body" idx="1"/>
          </p:nvPr>
        </p:nvSpPr>
        <p:spPr>
          <a:xfrm>
            <a:off x="457200" y="1733643"/>
            <a:ext cx="3089305" cy="680970"/>
          </a:xfrm>
          <a:prstGeom prst="rect">
            <a:avLst/>
          </a:prstGeom>
          <a:noFill/>
          <a:ln>
            <a:noFill/>
          </a:ln>
        </p:spPr>
        <p:txBody>
          <a:bodyPr spcFirstLastPara="1" wrap="square" lIns="0" tIns="91425" rIns="91425" bIns="91425" anchor="t" anchorCtr="0"/>
          <a:lstStyle>
            <a:lvl1pPr marL="6350" marR="0" lvl="0" indent="-6350" algn="l" rtl="0">
              <a:spcBef>
                <a:spcPts val="400"/>
              </a:spcBef>
              <a:spcAft>
                <a:spcPts val="0"/>
              </a:spcAft>
              <a:buClr>
                <a:schemeClr val="lt1"/>
              </a:buClr>
              <a:buSzPts val="1400"/>
              <a:buFont typeface="Arial"/>
              <a:buNone/>
              <a:tabLst/>
              <a:defRPr sz="1600" b="0" i="0" u="none" strike="noStrike" cap="none">
                <a:solidFill>
                  <a:schemeClr val="bg1"/>
                </a:solidFill>
                <a:latin typeface="Arial"/>
                <a:ea typeface="Arial"/>
                <a:cs typeface="Arial"/>
                <a:sym typeface="Arial"/>
              </a:defRPr>
            </a:lvl1pPr>
            <a:lvl2pPr marL="914400" marR="0" lvl="1" indent="-406400" algn="l" rtl="0">
              <a:spcBef>
                <a:spcPts val="560"/>
              </a:spcBef>
              <a:spcAft>
                <a:spcPts val="0"/>
              </a:spcAft>
              <a:buClr>
                <a:schemeClr val="lt1"/>
              </a:buClr>
              <a:buSzPts val="2800"/>
              <a:buFont typeface="Arial"/>
              <a:buChar char="–"/>
              <a:defRPr sz="2800" b="0" i="0" u="none" strike="noStrike" cap="none">
                <a:solidFill>
                  <a:schemeClr val="lt1"/>
                </a:solidFill>
                <a:latin typeface="Helvetica Neue"/>
                <a:ea typeface="Helvetica Neue"/>
                <a:cs typeface="Helvetica Neue"/>
                <a:sym typeface="Helvetica Neue"/>
              </a:defRPr>
            </a:lvl2pPr>
            <a:lvl3pPr marL="1371600" marR="0" lvl="2" indent="-381000" algn="l" rtl="0">
              <a:spcBef>
                <a:spcPts val="480"/>
              </a:spcBef>
              <a:spcAft>
                <a:spcPts val="0"/>
              </a:spcAft>
              <a:buClr>
                <a:schemeClr val="lt1"/>
              </a:buClr>
              <a:buSzPts val="2400"/>
              <a:buFont typeface="Arial"/>
              <a:buChar char="•"/>
              <a:defRPr sz="2400" b="0" i="0" u="none" strike="noStrike" cap="none">
                <a:solidFill>
                  <a:schemeClr val="lt1"/>
                </a:solidFill>
                <a:latin typeface="Helvetica Neue"/>
                <a:ea typeface="Helvetica Neue"/>
                <a:cs typeface="Helvetica Neue"/>
                <a:sym typeface="Helvetica Neue"/>
              </a:defRPr>
            </a:lvl3pPr>
            <a:lvl4pPr marL="1828800" marR="0" lvl="3"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4pPr>
            <a:lvl5pPr marL="2286000" marR="0" lvl="4" indent="-355600" algn="l" rtl="0">
              <a:spcBef>
                <a:spcPts val="400"/>
              </a:spcBef>
              <a:spcAft>
                <a:spcPts val="0"/>
              </a:spcAft>
              <a:buClr>
                <a:schemeClr val="lt1"/>
              </a:buClr>
              <a:buSzPts val="2000"/>
              <a:buFont typeface="Arial"/>
              <a:buChar char="»"/>
              <a:defRPr sz="2000" b="0" i="0" u="none" strike="noStrike" cap="none">
                <a:solidFill>
                  <a:schemeClr val="lt1"/>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pPr lvl="0"/>
            <a:r>
              <a:rPr lang="en-US"/>
              <a:t>Click to edit Master text styles</a:t>
            </a:r>
          </a:p>
        </p:txBody>
      </p:sp>
      <p:sp>
        <p:nvSpPr>
          <p:cNvPr id="21" name="Shape 64"/>
          <p:cNvSpPr txBox="1">
            <a:spLocks noGrp="1"/>
          </p:cNvSpPr>
          <p:nvPr>
            <p:ph type="title"/>
          </p:nvPr>
        </p:nvSpPr>
        <p:spPr>
          <a:xfrm>
            <a:off x="457200" y="890791"/>
            <a:ext cx="3089305" cy="828360"/>
          </a:xfrm>
          <a:prstGeom prst="rect">
            <a:avLst/>
          </a:prstGeom>
          <a:noFill/>
          <a:ln>
            <a:noFill/>
          </a:ln>
        </p:spPr>
        <p:txBody>
          <a:bodyPr spcFirstLastPara="1" wrap="square" lIns="0" tIns="91425" rIns="91425" bIns="91425" anchor="b" anchorCtr="0"/>
          <a:lstStyle>
            <a:lvl1pPr marL="0" marR="0" lvl="0" indent="0" algn="l" rtl="0">
              <a:lnSpc>
                <a:spcPct val="90000"/>
              </a:lnSpc>
              <a:spcBef>
                <a:spcPts val="0"/>
              </a:spcBef>
              <a:spcAft>
                <a:spcPts val="0"/>
              </a:spcAft>
              <a:buClr>
                <a:schemeClr val="lt1"/>
              </a:buClr>
              <a:buSzPts val="1400"/>
              <a:buFont typeface="Arial"/>
              <a:buNone/>
              <a:defRPr sz="2800" b="1" i="0" u="none" strike="noStrike" cap="none">
                <a:solidFill>
                  <a:schemeClr val="bg1"/>
                </a:solidFill>
                <a:latin typeface="Arial"/>
                <a:ea typeface="Arial"/>
                <a:cs typeface="Arial"/>
                <a:sym typeface="Arial"/>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r>
              <a:rPr lang="en-US"/>
              <a:t>Click to edit Master title style</a:t>
            </a:r>
            <a:endParaRPr lang="en-US" dirty="0"/>
          </a:p>
        </p:txBody>
      </p:sp>
      <p:sp>
        <p:nvSpPr>
          <p:cNvPr id="22"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schemeClr val="bg1"/>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lide">
    <p:spTree>
      <p:nvGrpSpPr>
        <p:cNvPr id="1" name=""/>
        <p:cNvGrpSpPr/>
        <p:nvPr/>
      </p:nvGrpSpPr>
      <p:grpSpPr>
        <a:xfrm>
          <a:off x="0" y="0"/>
          <a:ext cx="0" cy="0"/>
          <a:chOff x="0" y="0"/>
          <a:chExt cx="0" cy="0"/>
        </a:xfrm>
      </p:grpSpPr>
      <p:pic>
        <p:nvPicPr>
          <p:cNvPr id="22" name="Picture 21"/>
          <p:cNvPicPr>
            <a:picLocks noChangeAspect="1"/>
          </p:cNvPicPr>
          <p:nvPr userDrawn="1"/>
        </p:nvPicPr>
        <p:blipFill rotWithShape="1">
          <a:blip r:embed="rId2">
            <a:alphaModFix amt="3000"/>
            <a:extLst>
              <a:ext uri="{28A0092B-C50C-407E-A947-70E740481C1C}">
                <a14:useLocalDpi xmlns:a14="http://schemas.microsoft.com/office/drawing/2010/main"/>
              </a:ext>
            </a:extLst>
          </a:blip>
          <a:srcRect r="11266"/>
          <a:stretch/>
        </p:blipFill>
        <p:spPr>
          <a:xfrm rot="5400000">
            <a:off x="227748" y="2081119"/>
            <a:ext cx="2860272" cy="3264494"/>
          </a:xfrm>
          <a:prstGeom prst="rect">
            <a:avLst/>
          </a:prstGeom>
        </p:spPr>
      </p:pic>
      <p:pic>
        <p:nvPicPr>
          <p:cNvPr id="21" name="Shape 74" descr="line-dot-pattern@2x.png"/>
          <p:cNvPicPr preferRelativeResize="0"/>
          <p:nvPr userDrawn="1"/>
        </p:nvPicPr>
        <p:blipFill rotWithShape="1">
          <a:blip r:embed="rId3" cstate="screen">
            <a:alphaModFix amt="2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flipH="1" flipV="1">
            <a:off x="4706530" y="0"/>
            <a:ext cx="4437469" cy="3691783"/>
          </a:xfrm>
          <a:prstGeom prst="rect">
            <a:avLst/>
          </a:prstGeom>
          <a:noFill/>
          <a:ln>
            <a:noFill/>
          </a:ln>
        </p:spPr>
      </p:pic>
      <p:sp>
        <p:nvSpPr>
          <p:cNvPr id="19" name="Rectangle 18"/>
          <p:cNvSpPr/>
          <p:nvPr userDrawn="1"/>
        </p:nvSpPr>
        <p:spPr>
          <a:xfrm>
            <a:off x="0" y="0"/>
            <a:ext cx="9144000" cy="659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57200" y="270472"/>
            <a:ext cx="8229600" cy="548048"/>
          </a:xfrm>
          <a:prstGeom prst="rect">
            <a:avLst/>
          </a:prstGeom>
          <a:noFill/>
          <a:ln>
            <a:noFill/>
          </a:ln>
        </p:spPr>
        <p:txBody>
          <a:bodyPr spcFirstLastPara="1" wrap="square" lIns="0" tIns="91425" rIns="91425" bIns="91425" anchor="b" anchorCtr="0">
            <a:noAutofit/>
          </a:bodyPr>
          <a:lstStyle>
            <a:lvl1pPr>
              <a:lnSpc>
                <a:spcPct val="90000"/>
              </a:lnSpc>
              <a:defRPr lang="en-US" sz="2800" baseline="0" dirty="0">
                <a:solidFill>
                  <a:schemeClr val="accent5"/>
                </a:solidFill>
              </a:defRPr>
            </a:lvl1pPr>
          </a:lstStyle>
          <a:p>
            <a:pPr marL="0" lvl="0" indent="0">
              <a:lnSpc>
                <a:spcPct val="80000"/>
              </a:lnSpc>
              <a:buClr>
                <a:schemeClr val="lt1"/>
              </a:buClr>
              <a:buSzPts val="1400"/>
              <a:buFont typeface="Arial"/>
            </a:pPr>
            <a:r>
              <a:rPr lang="en-US" dirty="0"/>
              <a:t>Click to edit title text</a:t>
            </a:r>
          </a:p>
        </p:txBody>
      </p:sp>
      <p:sp>
        <p:nvSpPr>
          <p:cNvPr id="3" name="Content Placeholder 2"/>
          <p:cNvSpPr>
            <a:spLocks noGrp="1"/>
          </p:cNvSpPr>
          <p:nvPr>
            <p:ph sz="quarter" idx="16"/>
          </p:nvPr>
        </p:nvSpPr>
        <p:spPr>
          <a:xfrm>
            <a:off x="3542339" y="1120777"/>
            <a:ext cx="5144460" cy="3480260"/>
          </a:xfrm>
          <a:prstGeom prst="rect">
            <a:avLst/>
          </a:prstGeom>
        </p:spPr>
        <p:txBody>
          <a:bodyPr lIns="0"/>
          <a:lstStyle>
            <a:lvl1pPr marL="233363" marR="0" indent="-227013" algn="l" rtl="0">
              <a:lnSpc>
                <a:spcPct val="100000"/>
              </a:lnSpc>
              <a:spcBef>
                <a:spcPts val="280"/>
              </a:spcBef>
              <a:spcAft>
                <a:spcPts val="500"/>
              </a:spcAft>
              <a:buClr>
                <a:schemeClr val="accent5"/>
              </a:buClr>
              <a:buSzPct val="100000"/>
              <a:buFont typeface="Arial"/>
              <a:buChar char="•"/>
              <a:tabLst/>
              <a:defRPr lang="en-US" sz="1600" b="0" i="0" u="none" strike="noStrike" cap="none" dirty="0" smtClean="0">
                <a:solidFill>
                  <a:schemeClr val="dk1"/>
                </a:solidFill>
                <a:latin typeface="Arial"/>
                <a:ea typeface="Arial"/>
                <a:cs typeface="Arial"/>
                <a:sym typeface="Arial"/>
              </a:defRPr>
            </a:lvl1pPr>
            <a:lvl2pPr marL="461963" marR="0" indent="-231775" algn="l" rtl="0">
              <a:lnSpc>
                <a:spcPct val="100000"/>
              </a:lnSpc>
              <a:spcBef>
                <a:spcPts val="280"/>
              </a:spcBef>
              <a:spcAft>
                <a:spcPts val="500"/>
              </a:spcAft>
              <a:buClr>
                <a:schemeClr val="accent5"/>
              </a:buClr>
              <a:buSzPts val="1400"/>
              <a:buFont typeface=".AppleSystemUIFont" charset="-120"/>
              <a:buChar char="–"/>
              <a:tabLst/>
              <a:defRPr lang="en-US" sz="1400" b="0" i="0" u="none" strike="noStrike" cap="none" dirty="0" smtClean="0">
                <a:solidFill>
                  <a:schemeClr val="dk1"/>
                </a:solidFill>
                <a:latin typeface="Arial"/>
                <a:ea typeface="Arial"/>
                <a:cs typeface="Arial"/>
                <a:sym typeface="Arial"/>
              </a:defRPr>
            </a:lvl2pPr>
            <a:lvl3pPr marL="6873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smtClean="0">
                <a:solidFill>
                  <a:schemeClr val="dk1"/>
                </a:solidFill>
                <a:latin typeface="Arial"/>
                <a:ea typeface="Arial"/>
                <a:cs typeface="Arial"/>
                <a:sym typeface="Arial"/>
              </a:defRPr>
            </a:lvl3pPr>
            <a:lvl4pPr marL="919163" marR="0" indent="-231775" algn="l" rtl="0">
              <a:lnSpc>
                <a:spcPct val="100000"/>
              </a:lnSpc>
              <a:spcBef>
                <a:spcPts val="280"/>
              </a:spcBef>
              <a:spcAft>
                <a:spcPts val="500"/>
              </a:spcAft>
              <a:buClr>
                <a:schemeClr val="accent5"/>
              </a:buClr>
              <a:buSzPct val="100000"/>
              <a:buFont typeface=".AppleSystemUIFont" charset="-120"/>
              <a:buChar char="–"/>
              <a:tabLst/>
              <a:defRPr lang="en-US" sz="1200" b="0" i="0" u="none" strike="noStrike" cap="none" dirty="0" smtClean="0">
                <a:solidFill>
                  <a:schemeClr val="dk1"/>
                </a:solidFill>
                <a:latin typeface="Arial"/>
                <a:ea typeface="Arial"/>
                <a:cs typeface="Arial"/>
                <a:sym typeface="Arial"/>
              </a:defRPr>
            </a:lvl4pPr>
            <a:lvl5pPr marL="1144588" marR="0" indent="-225425" algn="l" rtl="0">
              <a:lnSpc>
                <a:spcPct val="100000"/>
              </a:lnSpc>
              <a:spcBef>
                <a:spcPts val="280"/>
              </a:spcBef>
              <a:spcAft>
                <a:spcPts val="500"/>
              </a:spcAft>
              <a:buClr>
                <a:schemeClr val="accent5"/>
              </a:buClr>
              <a:buSzPct val="100000"/>
              <a:buFont typeface="Arial"/>
              <a:buChar char="•"/>
              <a:tabLst/>
              <a:defRPr lang="en-US" sz="1200" b="0" i="0" u="none" strike="noStrike" cap="none" dirty="0">
                <a:solidFill>
                  <a:schemeClr val="dk1"/>
                </a:solidFill>
                <a:latin typeface="Arial"/>
                <a:ea typeface="Arial"/>
                <a:cs typeface="Arial"/>
                <a:sym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6617524" y="4709160"/>
            <a:ext cx="2496312" cy="402710"/>
          </a:xfrm>
          <a:prstGeom prst="rect">
            <a:avLst/>
          </a:prstGeom>
        </p:spPr>
      </p:pic>
      <p:sp>
        <p:nvSpPr>
          <p:cNvPr id="10" name="Picture Placeholder 12"/>
          <p:cNvSpPr>
            <a:spLocks noGrp="1"/>
          </p:cNvSpPr>
          <p:nvPr>
            <p:ph type="pic" sz="quarter" idx="12"/>
          </p:nvPr>
        </p:nvSpPr>
        <p:spPr>
          <a:xfrm>
            <a:off x="457201" y="1120776"/>
            <a:ext cx="2799806" cy="3517900"/>
          </a:xfrm>
          <a:prstGeom prst="round1Rect">
            <a:avLst>
              <a:gd name="adj" fmla="val 34218"/>
            </a:avLst>
          </a:prstGeom>
          <a:noFill/>
        </p:spPr>
        <p:txBody>
          <a:bodyPr/>
          <a:lstStyle/>
          <a:p>
            <a:r>
              <a:rPr lang="en-US"/>
              <a:t>Drag picture to placeholder or click icon to add</a:t>
            </a:r>
          </a:p>
        </p:txBody>
      </p:sp>
      <p:sp>
        <p:nvSpPr>
          <p:cNvPr id="16"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12" name="Slide Number Placeholder 11"/>
          <p:cNvSpPr>
            <a:spLocks noGrp="1"/>
          </p:cNvSpPr>
          <p:nvPr>
            <p:ph type="sldNum" sz="quarter" idx="4"/>
          </p:nvPr>
        </p:nvSpPr>
        <p:spPr>
          <a:xfrm>
            <a:off x="99060" y="4789170"/>
            <a:ext cx="289560" cy="274637"/>
          </a:xfrm>
          <a:prstGeom prst="rect">
            <a:avLst/>
          </a:prstGeom>
        </p:spPr>
        <p:txBody>
          <a:bodyPr vert="horz" lIns="91440" tIns="45720" rIns="91440" bIns="45720" rtlCol="0" anchor="b" anchorCtr="0"/>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algn="r" defTabSz="457200"/>
            <a:fld id="{625532A8-9998-1545-8016-7D9932388623}" type="slidenum">
              <a:rPr lang="uk-UA" smtClean="0"/>
              <a:pPr algn="r" defTabSz="457200"/>
              <a:t>‹#›</a:t>
            </a:fld>
            <a:endParaRPr lang="uk-UA"/>
          </a:p>
        </p:txBody>
      </p:sp>
    </p:spTree>
    <p:extLst/>
  </p:cSld>
  <p:clrMapOvr>
    <a:masterClrMapping/>
  </p:clrMapOvr>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17" name="Date Placeholder 12"/>
          <p:cNvSpPr>
            <a:spLocks noGrp="1"/>
          </p:cNvSpPr>
          <p:nvPr>
            <p:ph type="dt" sz="half" idx="2"/>
          </p:nvPr>
        </p:nvSpPr>
        <p:spPr>
          <a:xfrm>
            <a:off x="474791" y="4790122"/>
            <a:ext cx="2057400" cy="274637"/>
          </a:xfrm>
          <a:prstGeom prst="rect">
            <a:avLst/>
          </a:prstGeom>
        </p:spPr>
        <p:txBody>
          <a:bodyPr lIns="0" anchor="b"/>
          <a:lstStyle>
            <a:lvl1pPr>
              <a:defRPr kumimoji="0" lang="en-US" sz="600" kern="1200" spc="0" normalizeH="0" baseline="0" smtClean="0">
                <a:ln>
                  <a:noFill/>
                </a:ln>
                <a:solidFill>
                  <a:prstClr val="white">
                    <a:lumMod val="75000"/>
                  </a:prstClr>
                </a:solidFill>
                <a:effectLst/>
                <a:uLnTx/>
                <a:uFillTx/>
                <a:latin typeface="Arial" charset="0"/>
                <a:ea typeface="Arial" charset="0"/>
                <a:cs typeface="Arial" charset="0"/>
              </a:defRPr>
            </a:lvl1pPr>
          </a:lstStyle>
          <a:p>
            <a:pPr defTabSz="457200"/>
            <a:r>
              <a:rPr lang="en-US" dirty="0"/>
              <a:t>© DataStax, All Rights Reserved.</a:t>
            </a:r>
            <a:endParaRPr lang="mr-IN" dirty="0"/>
          </a:p>
        </p:txBody>
      </p:sp>
      <p:sp>
        <p:nvSpPr>
          <p:cNvPr id="4" name="Slide Number Placeholder 3"/>
          <p:cNvSpPr>
            <a:spLocks noGrp="1"/>
          </p:cNvSpPr>
          <p:nvPr>
            <p:ph type="sldNum" sz="quarter" idx="4"/>
          </p:nvPr>
        </p:nvSpPr>
        <p:spPr>
          <a:xfrm>
            <a:off x="80683" y="4789169"/>
            <a:ext cx="309282" cy="274637"/>
          </a:xfrm>
          <a:prstGeom prst="rect">
            <a:avLst/>
          </a:prstGeom>
        </p:spPr>
        <p:txBody>
          <a:bodyPr vert="horz" lIns="91440" tIns="45720" rIns="91440" bIns="45720" rtlCol="0" anchor="b"/>
          <a:lstStyle>
            <a:lvl1pPr algn="r">
              <a:defRPr sz="600">
                <a:solidFill>
                  <a:srgbClr val="BFBFBF"/>
                </a:solidFill>
              </a:defRPr>
            </a:lvl1pPr>
          </a:lstStyle>
          <a:p>
            <a:fld id="{B2ACA3F6-9BF3-9640-9039-906AF661142D}" type="slidenum">
              <a:rPr lang="en-US" smtClean="0"/>
              <a:pPr/>
              <a:t>‹#›</a:t>
            </a:fld>
            <a:endParaRPr lang="en-US"/>
          </a:p>
        </p:txBody>
      </p:sp>
    </p:spTree>
  </p:cSld>
  <p:clrMap bg1="lt1" tx1="dk1" bg2="dk2" tx2="lt2" accent1="accent1" accent2="accent2" accent3="accent3" accent4="accent4" accent5="accent5" accent6="accent6" hlink="hlink" folHlink="folHlink"/>
  <p:sldLayoutIdLst>
    <p:sldLayoutId id="2147483687" r:id="rId1"/>
    <p:sldLayoutId id="2147483691" r:id="rId2"/>
    <p:sldLayoutId id="2147483692" r:id="rId3"/>
    <p:sldLayoutId id="2147483693" r:id="rId4"/>
    <p:sldLayoutId id="2147483695" r:id="rId5"/>
    <p:sldLayoutId id="2147483726" r:id="rId6"/>
    <p:sldLayoutId id="2147483725" r:id="rId7"/>
    <p:sldLayoutId id="2147483696" r:id="rId8"/>
    <p:sldLayoutId id="2147483694" r:id="rId9"/>
    <p:sldLayoutId id="2147483710" r:id="rId10"/>
    <p:sldLayoutId id="2147483701" r:id="rId11"/>
    <p:sldLayoutId id="2147483700" r:id="rId12"/>
    <p:sldLayoutId id="2147483705" r:id="rId13"/>
    <p:sldLayoutId id="2147483698" r:id="rId14"/>
    <p:sldLayoutId id="2147483711" r:id="rId15"/>
    <p:sldLayoutId id="2147483724" r:id="rId16"/>
    <p:sldLayoutId id="2147483727" r:id="rId17"/>
    <p:sldLayoutId id="2147483728" r:id="rId18"/>
    <p:sldLayoutId id="2147483729" r:id="rId19"/>
    <p:sldLayoutId id="2147483730" r:id="rId20"/>
  </p:sldLayoutIdLst>
  <p:hf hdr="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1" orient="horz" pos="3151" userDrawn="1">
          <p15:clr>
            <a:srgbClr val="F26B43"/>
          </p15:clr>
        </p15:guide>
        <p15:guide id="2" pos="2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34.tiff"/><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26.xml"/><Relationship Id="rId1" Type="http://schemas.openxmlformats.org/officeDocument/2006/relationships/slideLayout" Target="../slideLayouts/slideLayout8.xml"/><Relationship Id="rId4" Type="http://schemas.openxmlformats.org/officeDocument/2006/relationships/image" Target="../media/image14.tiff"/></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315826-A1B6-3D4E-B840-7F315FCD2C6D}"/>
              </a:ext>
            </a:extLst>
          </p:cNvPr>
          <p:cNvSpPr>
            <a:spLocks noGrp="1"/>
          </p:cNvSpPr>
          <p:nvPr>
            <p:ph type="sldNum" sz="quarter" idx="4"/>
          </p:nvPr>
        </p:nvSpPr>
        <p:spPr/>
        <p:txBody>
          <a:bodyPr/>
          <a:lstStyle/>
          <a:p>
            <a:pPr algn="r" defTabSz="457200"/>
            <a:fld id="{625532A8-9998-1545-8016-7D9932388623}" type="slidenum">
              <a:rPr lang="uk-UA" smtClean="0"/>
              <a:pPr algn="r" defTabSz="457200"/>
              <a:t>1</a:t>
            </a:fld>
            <a:endParaRPr lang="uk-UA"/>
          </a:p>
        </p:txBody>
      </p:sp>
      <p:sp>
        <p:nvSpPr>
          <p:cNvPr id="3" name="Date Placeholder 2">
            <a:extLst>
              <a:ext uri="{FF2B5EF4-FFF2-40B4-BE49-F238E27FC236}">
                <a16:creationId xmlns:a16="http://schemas.microsoft.com/office/drawing/2014/main" id="{E0A62E28-DC90-6E48-9281-E9CC704F211A}"/>
              </a:ext>
            </a:extLst>
          </p:cNvPr>
          <p:cNvSpPr>
            <a:spLocks noGrp="1"/>
          </p:cNvSpPr>
          <p:nvPr>
            <p:ph type="dt" sz="half" idx="2"/>
          </p:nvPr>
        </p:nvSpPr>
        <p:spPr/>
        <p:txBody>
          <a:bodyPr/>
          <a:lstStyle/>
          <a:p>
            <a:pPr defTabSz="457200"/>
            <a:r>
              <a:rPr lang="en-US" dirty="0"/>
              <a:t>© DataStax, All Rights Reserved.</a:t>
            </a:r>
            <a:endParaRPr lang="mr-IN" dirty="0"/>
          </a:p>
        </p:txBody>
      </p:sp>
      <p:pic>
        <p:nvPicPr>
          <p:cNvPr id="4" name="Picture 3">
            <a:extLst>
              <a:ext uri="{FF2B5EF4-FFF2-40B4-BE49-F238E27FC236}">
                <a16:creationId xmlns:a16="http://schemas.microsoft.com/office/drawing/2014/main" id="{FF3FA7BA-24D7-7B49-82F3-0360F1A71E31}"/>
              </a:ext>
            </a:extLst>
          </p:cNvPr>
          <p:cNvPicPr>
            <a:picLocks noChangeAspect="1"/>
          </p:cNvPicPr>
          <p:nvPr/>
        </p:nvPicPr>
        <p:blipFill>
          <a:blip r:embed="rId3"/>
          <a:stretch>
            <a:fillRect/>
          </a:stretch>
        </p:blipFill>
        <p:spPr>
          <a:xfrm>
            <a:off x="0" y="0"/>
            <a:ext cx="9144000" cy="5143500"/>
          </a:xfrm>
          <a:prstGeom prst="rect">
            <a:avLst/>
          </a:prstGeom>
        </p:spPr>
      </p:pic>
      <p:sp>
        <p:nvSpPr>
          <p:cNvPr id="5" name="Title 4">
            <a:extLst>
              <a:ext uri="{FF2B5EF4-FFF2-40B4-BE49-F238E27FC236}">
                <a16:creationId xmlns:a16="http://schemas.microsoft.com/office/drawing/2014/main" id="{27355322-6D26-BF49-B786-134395A1FA2E}"/>
              </a:ext>
            </a:extLst>
          </p:cNvPr>
          <p:cNvSpPr>
            <a:spLocks noGrp="1"/>
          </p:cNvSpPr>
          <p:nvPr>
            <p:ph type="title" idx="4294967295"/>
          </p:nvPr>
        </p:nvSpPr>
        <p:spPr>
          <a:xfrm>
            <a:off x="0" y="0"/>
            <a:ext cx="4422140" cy="993775"/>
          </a:xfrm>
          <a:prstGeom prst="rect">
            <a:avLst/>
          </a:prstGeom>
        </p:spPr>
        <p:txBody>
          <a:bodyPr/>
          <a:lstStyle/>
          <a:p>
            <a:r>
              <a:rPr lang="en-US" sz="2800" b="1" i="0" dirty="0" err="1">
                <a:solidFill>
                  <a:srgbClr val="FFFFFF"/>
                </a:solidFill>
                <a:effectLst/>
                <a:latin typeface="Arial" panose="020B0604020202020204" pitchFamily="34" charset="0"/>
                <a:ea typeface="Arial" panose="020B0604020202020204" pitchFamily="34" charset="0"/>
                <a:cs typeface="Arial" panose="020B0604020202020204" pitchFamily="34" charset="0"/>
              </a:rPr>
              <a:t>DataStax</a:t>
            </a:r>
            <a:r>
              <a:rPr lang="en-US" sz="2800" b="1" i="0" dirty="0">
                <a:solidFill>
                  <a:srgbClr val="FFFFFF"/>
                </a:solidFill>
                <a:effectLst/>
                <a:latin typeface="Arial" panose="020B0604020202020204" pitchFamily="34" charset="0"/>
                <a:ea typeface="Arial" panose="020B0604020202020204" pitchFamily="34" charset="0"/>
                <a:cs typeface="Arial" panose="020B0604020202020204" pitchFamily="34" charset="0"/>
              </a:rPr>
              <a:t> Enterprise 6 Solution </a:t>
            </a:r>
            <a:r>
              <a:rPr lang="en-US" sz="2800" b="1" dirty="0">
                <a:solidFill>
                  <a:srgbClr val="FFFFFF"/>
                </a:solidFill>
                <a:latin typeface="Arial" panose="020B0604020202020204" pitchFamily="34" charset="0"/>
                <a:ea typeface="Arial" panose="020B0604020202020204" pitchFamily="34" charset="0"/>
                <a:cs typeface="Arial" panose="020B0604020202020204" pitchFamily="34" charset="0"/>
              </a:rPr>
              <a:t>Day</a:t>
            </a:r>
            <a:br>
              <a:rPr lang="en-US" sz="2800" b="1" dirty="0">
                <a:solidFill>
                  <a:srgbClr val="FFFFFF"/>
                </a:solidFill>
                <a:latin typeface="Arial" panose="020B0604020202020204" pitchFamily="34" charset="0"/>
                <a:ea typeface="Arial" panose="020B0604020202020204" pitchFamily="34" charset="0"/>
                <a:cs typeface="Arial" panose="020B0604020202020204" pitchFamily="34" charset="0"/>
              </a:rPr>
            </a:br>
            <a:endParaRPr lang="en-US" sz="1050" dirty="0"/>
          </a:p>
        </p:txBody>
      </p:sp>
    </p:spTree>
    <p:extLst>
      <p:ext uri="{BB962C8B-B14F-4D97-AF65-F5344CB8AC3E}">
        <p14:creationId xmlns:p14="http://schemas.microsoft.com/office/powerpoint/2010/main" val="1036169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A9BBC-8AD0-7049-A36D-E7599C24F94B}"/>
              </a:ext>
            </a:extLst>
          </p:cNvPr>
          <p:cNvSpPr>
            <a:spLocks noGrp="1"/>
          </p:cNvSpPr>
          <p:nvPr>
            <p:ph type="title"/>
          </p:nvPr>
        </p:nvSpPr>
        <p:spPr/>
        <p:txBody>
          <a:bodyPr/>
          <a:lstStyle/>
          <a:p>
            <a:r>
              <a:rPr lang="en" dirty="0"/>
              <a:t>Balancing replication and consistency</a:t>
            </a:r>
            <a:endParaRPr lang="en-US" dirty="0"/>
          </a:p>
        </p:txBody>
      </p:sp>
      <p:sp>
        <p:nvSpPr>
          <p:cNvPr id="3" name="Content Placeholder 2">
            <a:extLst>
              <a:ext uri="{FF2B5EF4-FFF2-40B4-BE49-F238E27FC236}">
                <a16:creationId xmlns:a16="http://schemas.microsoft.com/office/drawing/2014/main" id="{BD83451A-C9B7-7F40-838D-76D86383DEFB}"/>
              </a:ext>
            </a:extLst>
          </p:cNvPr>
          <p:cNvSpPr>
            <a:spLocks noGrp="1"/>
          </p:cNvSpPr>
          <p:nvPr>
            <p:ph sz="quarter" idx="16"/>
          </p:nvPr>
        </p:nvSpPr>
        <p:spPr/>
        <p:txBody>
          <a:bodyPr/>
          <a:lstStyle/>
          <a:p>
            <a:pPr marL="6350" lvl="0" indent="0">
              <a:buNone/>
            </a:pPr>
            <a:r>
              <a:rPr lang="en" b="1" dirty="0">
                <a:solidFill>
                  <a:schemeClr val="accent5"/>
                </a:solidFill>
              </a:rPr>
              <a:t>Replication Factor (RF)</a:t>
            </a:r>
          </a:p>
          <a:p>
            <a:pPr lvl="0"/>
            <a:r>
              <a:rPr lang="en" dirty="0"/>
              <a:t>Determines how many nodes in the replica must </a:t>
            </a:r>
          </a:p>
          <a:p>
            <a:pPr lvl="0"/>
            <a:r>
              <a:rPr lang="en" dirty="0"/>
              <a:t>Highly configurable for SLA &amp; network topology (racks, data centers)</a:t>
            </a:r>
          </a:p>
          <a:p>
            <a:pPr lvl="1"/>
            <a:endParaRPr lang="en" dirty="0"/>
          </a:p>
          <a:p>
            <a:pPr marL="230188" lvl="1" indent="0">
              <a:buNone/>
            </a:pPr>
            <a:endParaRPr lang="en" b="1" dirty="0">
              <a:solidFill>
                <a:schemeClr val="accent5"/>
              </a:solidFill>
            </a:endParaRPr>
          </a:p>
          <a:p>
            <a:pPr marL="6350" lvl="0" indent="0">
              <a:buNone/>
            </a:pPr>
            <a:r>
              <a:rPr lang="en" b="1" dirty="0">
                <a:solidFill>
                  <a:schemeClr val="accent5"/>
                </a:solidFill>
              </a:rPr>
              <a:t>Consistency Level – CL</a:t>
            </a:r>
          </a:p>
          <a:p>
            <a:pPr lvl="0"/>
            <a:r>
              <a:rPr lang="en" dirty="0"/>
              <a:t>Specifies how synchronized a row of data must be across C* nodes</a:t>
            </a:r>
          </a:p>
          <a:p>
            <a:pPr lvl="0"/>
            <a:r>
              <a:rPr lang="en" dirty="0"/>
              <a:t>Tunable consistency: client application decides CL for each operation</a:t>
            </a:r>
          </a:p>
          <a:p>
            <a:pPr lvl="0"/>
            <a:endParaRPr lang="en" dirty="0"/>
          </a:p>
          <a:p>
            <a:endParaRPr lang="en-US" dirty="0"/>
          </a:p>
        </p:txBody>
      </p:sp>
      <p:sp>
        <p:nvSpPr>
          <p:cNvPr id="4" name="Date Placeholder 3">
            <a:extLst>
              <a:ext uri="{FF2B5EF4-FFF2-40B4-BE49-F238E27FC236}">
                <a16:creationId xmlns:a16="http://schemas.microsoft.com/office/drawing/2014/main" id="{F2E7D6CE-A789-4443-B140-F4A7D0DAE3FC}"/>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1E133C9B-586D-C542-888C-3328DEBC4943}"/>
              </a:ext>
            </a:extLst>
          </p:cNvPr>
          <p:cNvSpPr>
            <a:spLocks noGrp="1"/>
          </p:cNvSpPr>
          <p:nvPr>
            <p:ph type="sldNum" sz="quarter" idx="4"/>
          </p:nvPr>
        </p:nvSpPr>
        <p:spPr/>
        <p:txBody>
          <a:bodyPr/>
          <a:lstStyle/>
          <a:p>
            <a:fld id="{B2ACA3F6-9BF3-9640-9039-906AF661142D}" type="slidenum">
              <a:rPr lang="en-US" smtClean="0"/>
              <a:pPr/>
              <a:t>10</a:t>
            </a:fld>
            <a:endParaRPr lang="en-US"/>
          </a:p>
        </p:txBody>
      </p:sp>
      <p:sp>
        <p:nvSpPr>
          <p:cNvPr id="6" name="Shape 1737">
            <a:extLst>
              <a:ext uri="{FF2B5EF4-FFF2-40B4-BE49-F238E27FC236}">
                <a16:creationId xmlns:a16="http://schemas.microsoft.com/office/drawing/2014/main" id="{D0A23B5B-DC1B-AD48-8D4F-8B74447FEB1C}"/>
              </a:ext>
            </a:extLst>
          </p:cNvPr>
          <p:cNvSpPr/>
          <p:nvPr/>
        </p:nvSpPr>
        <p:spPr>
          <a:xfrm>
            <a:off x="765150" y="2309669"/>
            <a:ext cx="7507200" cy="285806"/>
          </a:xfrm>
          <a:prstGeom prst="rect">
            <a:avLst/>
          </a:prstGeom>
          <a:noFill/>
          <a:ln>
            <a:noFill/>
          </a:ln>
        </p:spPr>
        <p:txBody>
          <a:bodyPr spcFirstLastPara="1" wrap="square" lIns="0" tIns="0" rIns="0" bIns="0" anchor="ctr" anchorCtr="0">
            <a:noAutofit/>
          </a:bodyPr>
          <a:lstStyle/>
          <a:p>
            <a:pPr marL="0" marR="0" lvl="6" indent="0" rtl="0">
              <a:lnSpc>
                <a:spcPct val="90000"/>
              </a:lnSpc>
              <a:spcBef>
                <a:spcPts val="0"/>
              </a:spcBef>
              <a:spcAft>
                <a:spcPts val="0"/>
              </a:spcAft>
              <a:buClr>
                <a:schemeClr val="accent1"/>
              </a:buClr>
              <a:buSzPts val="400"/>
              <a:buFont typeface="Cutive"/>
              <a:buNone/>
            </a:pPr>
            <a:r>
              <a:rPr lang="en" sz="1100" b="0" i="0" u="none" strike="noStrike" cap="none" dirty="0">
                <a:solidFill>
                  <a:schemeClr val="accent1"/>
                </a:solidFill>
                <a:latin typeface="Cutive"/>
                <a:ea typeface="Cutive"/>
                <a:cs typeface="Cutive"/>
                <a:sym typeface="Cutive"/>
              </a:rPr>
              <a:t>CREATE KEYSPACE "Excalibur” WITH REPLICATION={'class' : 'NetworkTopologyStrategy', 'DC1' : 3, 'DC2' : 3};</a:t>
            </a:r>
            <a:endParaRPr sz="1100" dirty="0"/>
          </a:p>
        </p:txBody>
      </p:sp>
      <p:sp>
        <p:nvSpPr>
          <p:cNvPr id="7" name="Shape 1739">
            <a:extLst>
              <a:ext uri="{FF2B5EF4-FFF2-40B4-BE49-F238E27FC236}">
                <a16:creationId xmlns:a16="http://schemas.microsoft.com/office/drawing/2014/main" id="{14A0A156-1768-7744-B8D8-E024D7DE5132}"/>
              </a:ext>
            </a:extLst>
          </p:cNvPr>
          <p:cNvSpPr/>
          <p:nvPr/>
        </p:nvSpPr>
        <p:spPr>
          <a:xfrm>
            <a:off x="765150" y="3953985"/>
            <a:ext cx="7613700" cy="320065"/>
          </a:xfrm>
          <a:prstGeom prst="rect">
            <a:avLst/>
          </a:prstGeom>
          <a:noFill/>
          <a:ln>
            <a:noFill/>
          </a:ln>
        </p:spPr>
        <p:txBody>
          <a:bodyPr spcFirstLastPara="1" wrap="square" lIns="0" tIns="0" rIns="0" bIns="0" anchor="ctr" anchorCtr="0">
            <a:noAutofit/>
          </a:bodyPr>
          <a:lstStyle/>
          <a:p>
            <a:pPr marL="0" marR="0" lvl="6" indent="0" algn="l" rtl="0">
              <a:lnSpc>
                <a:spcPct val="100000"/>
              </a:lnSpc>
              <a:spcBef>
                <a:spcPts val="0"/>
              </a:spcBef>
              <a:spcAft>
                <a:spcPts val="0"/>
              </a:spcAft>
              <a:buClr>
                <a:schemeClr val="accent1"/>
              </a:buClr>
              <a:buSzPts val="400"/>
              <a:buFont typeface="Cutive"/>
              <a:buNone/>
            </a:pPr>
            <a:r>
              <a:rPr lang="en" sz="1100" b="0" i="0" u="none" strike="noStrike" cap="none" dirty="0">
                <a:solidFill>
                  <a:schemeClr val="accent1"/>
                </a:solidFill>
                <a:latin typeface="Cutive"/>
                <a:ea typeface="Cutive"/>
                <a:cs typeface="Cutive"/>
                <a:sym typeface="Cutive"/>
              </a:rPr>
              <a:t>LOCAL_ONE</a:t>
            </a:r>
            <a:r>
              <a:rPr lang="en" sz="1100" dirty="0">
                <a:solidFill>
                  <a:schemeClr val="accent1"/>
                </a:solidFill>
                <a:latin typeface="Cutive"/>
                <a:ea typeface="Cutive"/>
                <a:cs typeface="Cutive"/>
                <a:sym typeface="Cutive"/>
              </a:rPr>
              <a:t>  …  </a:t>
            </a:r>
            <a:r>
              <a:rPr lang="en" sz="1100" b="0" i="0" u="none" strike="noStrike" cap="none" dirty="0">
                <a:solidFill>
                  <a:schemeClr val="accent1"/>
                </a:solidFill>
                <a:latin typeface="Cutive"/>
                <a:ea typeface="Cutive"/>
                <a:cs typeface="Cutive"/>
                <a:sym typeface="Cutive"/>
              </a:rPr>
              <a:t>ONE  …  LOCAL_QUORUM  …  QUORUM  …  EACH_QUORUM</a:t>
            </a:r>
            <a:r>
              <a:rPr lang="en" sz="1100" dirty="0">
                <a:solidFill>
                  <a:schemeClr val="accent1"/>
                </a:solidFill>
                <a:latin typeface="Cutive"/>
                <a:ea typeface="Cutive"/>
                <a:cs typeface="Cutive"/>
                <a:sym typeface="Cutive"/>
              </a:rPr>
              <a:t>  …  ALL</a:t>
            </a:r>
            <a:endParaRPr sz="1100" b="0" i="0" u="none" strike="noStrike" cap="none" dirty="0">
              <a:solidFill>
                <a:schemeClr val="accent1"/>
              </a:solidFill>
              <a:latin typeface="Cutive"/>
              <a:ea typeface="Cutive"/>
              <a:cs typeface="Cutive"/>
              <a:sym typeface="Cutive"/>
            </a:endParaRPr>
          </a:p>
        </p:txBody>
      </p:sp>
    </p:spTree>
    <p:extLst>
      <p:ext uri="{BB962C8B-B14F-4D97-AF65-F5344CB8AC3E}">
        <p14:creationId xmlns:p14="http://schemas.microsoft.com/office/powerpoint/2010/main" val="2026790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F419D-3146-A34B-8786-3653422ACA30}"/>
              </a:ext>
            </a:extLst>
          </p:cNvPr>
          <p:cNvSpPr>
            <a:spLocks noGrp="1"/>
          </p:cNvSpPr>
          <p:nvPr>
            <p:ph type="title"/>
          </p:nvPr>
        </p:nvSpPr>
        <p:spPr>
          <a:xfrm>
            <a:off x="474791" y="1199472"/>
            <a:ext cx="5584371" cy="1371600"/>
          </a:xfrm>
        </p:spPr>
        <p:txBody>
          <a:bodyPr/>
          <a:lstStyle/>
          <a:p>
            <a:pPr algn="ctr"/>
            <a:r>
              <a:rPr lang="en-US" dirty="0"/>
              <a:t>Tunable</a:t>
            </a:r>
            <a:br>
              <a:rPr lang="en-US" dirty="0"/>
            </a:br>
            <a:br>
              <a:rPr lang="en-US" dirty="0"/>
            </a:br>
            <a:r>
              <a:rPr lang="en-US" dirty="0"/>
              <a:t>Consistency</a:t>
            </a:r>
          </a:p>
        </p:txBody>
      </p:sp>
      <p:sp>
        <p:nvSpPr>
          <p:cNvPr id="4" name="Slide Number Placeholder 3">
            <a:extLst>
              <a:ext uri="{FF2B5EF4-FFF2-40B4-BE49-F238E27FC236}">
                <a16:creationId xmlns:a16="http://schemas.microsoft.com/office/drawing/2014/main" id="{859C3F18-9462-5C47-9B49-BDBC4B5F7A44}"/>
              </a:ext>
            </a:extLst>
          </p:cNvPr>
          <p:cNvSpPr>
            <a:spLocks noGrp="1"/>
          </p:cNvSpPr>
          <p:nvPr>
            <p:ph type="sldNum" sz="quarter" idx="4"/>
          </p:nvPr>
        </p:nvSpPr>
        <p:spPr/>
        <p:txBody>
          <a:bodyPr/>
          <a:lstStyle/>
          <a:p>
            <a:pPr algn="r" defTabSz="457200"/>
            <a:fld id="{625532A8-9998-1545-8016-7D9932388623}" type="slidenum">
              <a:rPr lang="uk-UA" smtClean="0"/>
              <a:pPr algn="r" defTabSz="457200"/>
              <a:t>11</a:t>
            </a:fld>
            <a:endParaRPr lang="uk-UA"/>
          </a:p>
        </p:txBody>
      </p:sp>
      <p:sp>
        <p:nvSpPr>
          <p:cNvPr id="5" name="Date Placeholder 4">
            <a:extLst>
              <a:ext uri="{FF2B5EF4-FFF2-40B4-BE49-F238E27FC236}">
                <a16:creationId xmlns:a16="http://schemas.microsoft.com/office/drawing/2014/main" id="{F0A46702-4F14-164F-B171-250E326E99BE}"/>
              </a:ext>
            </a:extLst>
          </p:cNvPr>
          <p:cNvSpPr>
            <a:spLocks noGrp="1"/>
          </p:cNvSpPr>
          <p:nvPr>
            <p:ph type="dt" sz="half" idx="2"/>
          </p:nvPr>
        </p:nvSpPr>
        <p:spPr/>
        <p:txBody>
          <a:bodyPr/>
          <a:lstStyle/>
          <a:p>
            <a:pPr defTabSz="457200"/>
            <a:r>
              <a:rPr lang="en-US" dirty="0"/>
              <a:t>© DataStax, All Rights Reserved.</a:t>
            </a:r>
            <a:endParaRPr lang="mr-IN" dirty="0"/>
          </a:p>
        </p:txBody>
      </p:sp>
    </p:spTree>
    <p:extLst>
      <p:ext uri="{BB962C8B-B14F-4D97-AF65-F5344CB8AC3E}">
        <p14:creationId xmlns:p14="http://schemas.microsoft.com/office/powerpoint/2010/main" val="4243007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40"/>
        <p:cNvGrpSpPr/>
        <p:nvPr/>
      </p:nvGrpSpPr>
      <p:grpSpPr>
        <a:xfrm>
          <a:off x="0" y="0"/>
          <a:ext cx="0" cy="0"/>
          <a:chOff x="0" y="0"/>
          <a:chExt cx="0" cy="0"/>
        </a:xfrm>
      </p:grpSpPr>
      <p:sp>
        <p:nvSpPr>
          <p:cNvPr id="1051" name="Shape 1051"/>
          <p:cNvSpPr txBox="1">
            <a:spLocks noGrp="1"/>
          </p:cNvSpPr>
          <p:nvPr>
            <p:ph type="dt" idx="10"/>
          </p:nvPr>
        </p:nvSpPr>
        <p:spPr>
          <a:xfrm>
            <a:off x="474791" y="4790122"/>
            <a:ext cx="2057400" cy="274500"/>
          </a:xfrm>
          <a:prstGeom prst="rect">
            <a:avLst/>
          </a:prstGeom>
          <a:noFill/>
          <a:ln>
            <a:noFill/>
          </a:ln>
        </p:spPr>
        <p:txBody>
          <a:bodyPr spcFirstLastPara="1" wrap="square" lIns="0" tIns="45700" rIns="91425" bIns="45700" anchor="b" anchorCtr="0">
            <a:noAutofit/>
          </a:bodyPr>
          <a:lstStyle/>
          <a:p>
            <a:pPr marL="0" marR="0" lvl="0" indent="0" algn="l" rtl="0">
              <a:lnSpc>
                <a:spcPct val="100000"/>
              </a:lnSpc>
              <a:spcBef>
                <a:spcPts val="0"/>
              </a:spcBef>
              <a:spcAft>
                <a:spcPts val="0"/>
              </a:spcAft>
              <a:buClr>
                <a:srgbClr val="BFBFBF"/>
              </a:buClr>
              <a:buSzPts val="600"/>
              <a:buFont typeface="Arial"/>
              <a:buNone/>
            </a:pPr>
            <a:r>
              <a:rPr lang="en" sz="600" b="0" i="0" u="none" strike="noStrike" cap="none">
                <a:solidFill>
                  <a:srgbClr val="BFBFBF"/>
                </a:solidFill>
                <a:latin typeface="Arial"/>
                <a:ea typeface="Arial"/>
                <a:cs typeface="Arial"/>
                <a:sym typeface="Arial"/>
              </a:rPr>
              <a:t>© DataStax, All Rights Reserved.</a:t>
            </a:r>
            <a:endParaRPr sz="600" b="0" i="0" u="none" strike="noStrike" cap="none">
              <a:solidFill>
                <a:srgbClr val="BFBFBF"/>
              </a:solidFill>
              <a:latin typeface="Arial"/>
              <a:ea typeface="Arial"/>
              <a:cs typeface="Arial"/>
              <a:sym typeface="Arial"/>
            </a:endParaRPr>
          </a:p>
        </p:txBody>
      </p:sp>
      <p:sp>
        <p:nvSpPr>
          <p:cNvPr id="15" name="Espace réservé du contenu 2">
            <a:extLst>
              <a:ext uri="{FF2B5EF4-FFF2-40B4-BE49-F238E27FC236}">
                <a16:creationId xmlns:a16="http://schemas.microsoft.com/office/drawing/2014/main" id="{9FCA7787-3E99-ED4C-96C6-4B4771D8E04B}"/>
              </a:ext>
            </a:extLst>
          </p:cNvPr>
          <p:cNvSpPr>
            <a:spLocks noGrp="1"/>
          </p:cNvSpPr>
          <p:nvPr>
            <p:ph type="body" idx="1"/>
          </p:nvPr>
        </p:nvSpPr>
        <p:spPr>
          <a:xfrm>
            <a:off x="219728" y="1007187"/>
            <a:ext cx="10972800" cy="3149600"/>
          </a:xfrm>
        </p:spPr>
        <p:txBody>
          <a:bodyPr>
            <a:normAutofit/>
          </a:bodyPr>
          <a:lstStyle/>
          <a:p>
            <a:r>
              <a:rPr lang="en-GB" sz="1800" dirty="0">
                <a:latin typeface="Helvetica Neue Light" charset="0"/>
                <a:ea typeface="Helvetica Neue Light" charset="0"/>
                <a:cs typeface="Helvetica Neue Light" charset="0"/>
              </a:rPr>
              <a:t>Incoming requests (read/write)</a:t>
            </a:r>
            <a:endParaRPr lang="en-GB" sz="1800" dirty="0">
              <a:solidFill>
                <a:srgbClr val="E46C0A"/>
              </a:solidFill>
              <a:latin typeface="Helvetica Neue Light" charset="0"/>
              <a:ea typeface="Helvetica Neue Light" charset="0"/>
              <a:cs typeface="Helvetica Neue Light" charset="0"/>
            </a:endParaRPr>
          </a:p>
          <a:p>
            <a:r>
              <a:rPr lang="en-GB" sz="1800" dirty="0">
                <a:latin typeface="Helvetica Neue Light" charset="0"/>
                <a:ea typeface="Helvetica Neue Light" charset="0"/>
                <a:cs typeface="Helvetica Neue Light" charset="0"/>
              </a:rPr>
              <a:t>Coordinator node handles the request</a:t>
            </a:r>
            <a:endParaRPr lang="en-GB" sz="1800" dirty="0">
              <a:solidFill>
                <a:srgbClr val="E46C0A"/>
              </a:solidFill>
              <a:latin typeface="Helvetica Neue Light" charset="0"/>
              <a:ea typeface="Helvetica Neue Light" charset="0"/>
              <a:cs typeface="Helvetica Neue Light" charset="0"/>
            </a:endParaRPr>
          </a:p>
        </p:txBody>
      </p:sp>
      <p:sp>
        <p:nvSpPr>
          <p:cNvPr id="16" name="Espace réservé du contenu 2">
            <a:extLst>
              <a:ext uri="{FF2B5EF4-FFF2-40B4-BE49-F238E27FC236}">
                <a16:creationId xmlns:a16="http://schemas.microsoft.com/office/drawing/2014/main" id="{DF704392-15A7-B344-9F38-71400F0AA2B0}"/>
              </a:ext>
            </a:extLst>
          </p:cNvPr>
          <p:cNvSpPr txBox="1">
            <a:spLocks/>
          </p:cNvSpPr>
          <p:nvPr/>
        </p:nvSpPr>
        <p:spPr>
          <a:xfrm>
            <a:off x="-670072" y="5329681"/>
            <a:ext cx="5314547" cy="571282"/>
          </a:xfrm>
          <a:prstGeom prst="rect">
            <a:avLst/>
          </a:prstGeom>
          <a:solidFill>
            <a:schemeClr val="accent1"/>
          </a:solidFill>
          <a:effectLst>
            <a:outerShdw blurRad="50800" dist="38100" dir="2700000" algn="tl" rotWithShape="0">
              <a:prstClr val="black">
                <a:alpha val="40000"/>
              </a:prstClr>
            </a:outerShdw>
          </a:effectLst>
        </p:spPr>
        <p:txBody>
          <a:bodyPr vert="horz" lIns="108000" tIns="108000" rIns="108000" bIns="108000">
            <a:normAutofit/>
          </a:bodyPr>
          <a:lstStyle>
            <a:lvl1pPr marL="0" indent="0" algn="l" rtl="0" eaLnBrk="1" latinLnBrk="0" hangingPunct="1">
              <a:spcBef>
                <a:spcPts val="600"/>
              </a:spcBef>
              <a:buClr>
                <a:schemeClr val="accent1"/>
              </a:buClr>
              <a:buSzPct val="76000"/>
              <a:buFont typeface="Wingdings 3"/>
              <a:buNone/>
              <a:defRPr kumimoji="0" sz="2600" b="0" i="0" kern="1200">
                <a:solidFill>
                  <a:schemeClr val="tx1">
                    <a:lumMod val="65000"/>
                    <a:lumOff val="35000"/>
                  </a:schemeClr>
                </a:solidFill>
                <a:latin typeface="Helvetica"/>
                <a:ea typeface="+mn-ea"/>
                <a:cs typeface="Helvetica"/>
              </a:defRPr>
            </a:lvl1pPr>
            <a:lvl2pPr marL="228600" indent="-228600" algn="l" rtl="0" eaLnBrk="1" latinLnBrk="0" hangingPunct="1">
              <a:spcBef>
                <a:spcPts val="500"/>
              </a:spcBef>
              <a:spcAft>
                <a:spcPts val="500"/>
              </a:spcAft>
              <a:buClr>
                <a:srgbClr val="366BC2"/>
              </a:buClr>
              <a:buSzPct val="76000"/>
              <a:buFont typeface="Arial"/>
              <a:buChar char="•"/>
              <a:defRPr kumimoji="0" sz="2300" b="0" i="0" kern="1200">
                <a:solidFill>
                  <a:srgbClr val="7F7F7F"/>
                </a:solidFill>
                <a:latin typeface="Helvetica"/>
                <a:ea typeface="+mn-ea"/>
                <a:cs typeface="Helvetica"/>
              </a:defRPr>
            </a:lvl2pPr>
            <a:lvl3pPr marL="457200" indent="-228600" algn="l" rtl="0" eaLnBrk="1" latinLnBrk="0" hangingPunct="1">
              <a:spcBef>
                <a:spcPts val="500"/>
              </a:spcBef>
              <a:buClr>
                <a:schemeClr val="bg1">
                  <a:shade val="50000"/>
                </a:schemeClr>
              </a:buClr>
              <a:buSzPct val="76000"/>
              <a:buFont typeface="Arial"/>
              <a:buChar char="•"/>
              <a:defRPr kumimoji="0" sz="2000" b="0" i="0" kern="1200">
                <a:solidFill>
                  <a:srgbClr val="7F7F7F"/>
                </a:solidFill>
                <a:latin typeface="Helvetica"/>
                <a:ea typeface="+mn-ea"/>
                <a:cs typeface="Helvetica"/>
              </a:defRPr>
            </a:lvl3pPr>
            <a:lvl4pPr marL="685800" indent="-228600" algn="l" rtl="0" eaLnBrk="1" latinLnBrk="0" hangingPunct="1">
              <a:spcBef>
                <a:spcPts val="400"/>
              </a:spcBef>
              <a:buClr>
                <a:schemeClr val="accent2">
                  <a:shade val="75000"/>
                </a:schemeClr>
              </a:buClr>
              <a:buSzPct val="70000"/>
              <a:buFont typeface="Courier New"/>
              <a:buChar char="o"/>
              <a:defRPr kumimoji="0" sz="1800" b="0" i="0" kern="1200">
                <a:solidFill>
                  <a:srgbClr val="7F7F7F"/>
                </a:solidFill>
                <a:latin typeface="Helvetica"/>
                <a:ea typeface="+mn-ea"/>
                <a:cs typeface="Helvetica"/>
              </a:defRPr>
            </a:lvl4pPr>
            <a:lvl5pPr marL="1371600" indent="-228600" algn="l" rtl="0" eaLnBrk="1" latinLnBrk="0" hangingPunct="1">
              <a:spcBef>
                <a:spcPts val="300"/>
              </a:spcBef>
              <a:buClr>
                <a:schemeClr val="accent2"/>
              </a:buClr>
              <a:buSzPct val="70000"/>
              <a:buFont typeface="Wingdings"/>
              <a:buChar char=""/>
              <a:defRPr kumimoji="0" sz="1600" b="0" i="0" kern="1200">
                <a:solidFill>
                  <a:srgbClr val="7F7F7F"/>
                </a:solidFill>
                <a:latin typeface="Helvetica"/>
                <a:ea typeface="+mn-ea"/>
                <a:cs typeface="Helvetica"/>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a:lstStyle>
          <a:p>
            <a:r>
              <a:rPr lang="en-GB" sz="2000" dirty="0">
                <a:solidFill>
                  <a:schemeClr val="bg1"/>
                </a:solidFill>
                <a:latin typeface="Helvetica Neue Light" charset="0"/>
                <a:ea typeface="Helvetica Neue Light" charset="0"/>
                <a:cs typeface="Helvetica Neue Light" charset="0"/>
              </a:rPr>
              <a:t>Every node can be coordinator </a:t>
            </a:r>
            <a:r>
              <a:rPr lang="en-GB" sz="2000" dirty="0">
                <a:solidFill>
                  <a:schemeClr val="bg1"/>
                </a:solidFill>
                <a:latin typeface="Helvetica Neue Light" charset="0"/>
                <a:ea typeface="Helvetica Neue Light" charset="0"/>
                <a:cs typeface="Helvetica Neue Light" charset="0"/>
                <a:sym typeface="Wingdings"/>
              </a:rPr>
              <a:t> </a:t>
            </a:r>
            <a:r>
              <a:rPr lang="en-GB" sz="2000" dirty="0" err="1">
                <a:solidFill>
                  <a:schemeClr val="bg1"/>
                </a:solidFill>
                <a:latin typeface="Helvetica Neue Light" charset="0"/>
                <a:ea typeface="Helvetica Neue Light" charset="0"/>
                <a:cs typeface="Helvetica Neue Light" charset="0"/>
                <a:sym typeface="Wingdings"/>
              </a:rPr>
              <a:t>masterless</a:t>
            </a:r>
            <a:endParaRPr lang="en-GB" sz="2000" dirty="0">
              <a:solidFill>
                <a:schemeClr val="bg1"/>
              </a:solidFill>
              <a:latin typeface="Helvetica Neue Light" charset="0"/>
              <a:ea typeface="Helvetica Neue Light" charset="0"/>
              <a:cs typeface="Helvetica Neue Light" charset="0"/>
            </a:endParaRPr>
          </a:p>
        </p:txBody>
      </p:sp>
      <p:sp>
        <p:nvSpPr>
          <p:cNvPr id="17" name="ZoneTexte 72">
            <a:extLst>
              <a:ext uri="{FF2B5EF4-FFF2-40B4-BE49-F238E27FC236}">
                <a16:creationId xmlns:a16="http://schemas.microsoft.com/office/drawing/2014/main" id="{B93AB3C0-A833-9649-A6CA-9A95EC346DB7}"/>
              </a:ext>
            </a:extLst>
          </p:cNvPr>
          <p:cNvSpPr txBox="1"/>
          <p:nvPr/>
        </p:nvSpPr>
        <p:spPr>
          <a:xfrm>
            <a:off x="3044770" y="2582090"/>
            <a:ext cx="1460997" cy="379656"/>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en-GB" sz="1867" dirty="0">
                <a:latin typeface="Helvetica Neue Light" charset="0"/>
                <a:ea typeface="Helvetica Neue Light" charset="0"/>
                <a:cs typeface="Helvetica Neue Light" charset="0"/>
              </a:rPr>
              <a:t>request</a:t>
            </a:r>
          </a:p>
        </p:txBody>
      </p:sp>
      <p:cxnSp>
        <p:nvCxnSpPr>
          <p:cNvPr id="18" name="Connecteur droit avec flèche 5">
            <a:extLst>
              <a:ext uri="{FF2B5EF4-FFF2-40B4-BE49-F238E27FC236}">
                <a16:creationId xmlns:a16="http://schemas.microsoft.com/office/drawing/2014/main" id="{D6523C67-B92F-FA49-96D0-8C3E078B710E}"/>
              </a:ext>
            </a:extLst>
          </p:cNvPr>
          <p:cNvCxnSpPr/>
          <p:nvPr/>
        </p:nvCxnSpPr>
        <p:spPr>
          <a:xfrm flipV="1">
            <a:off x="4251796" y="2784432"/>
            <a:ext cx="1332783" cy="2117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9" name="ZoneTexte 70">
            <a:extLst>
              <a:ext uri="{FF2B5EF4-FFF2-40B4-BE49-F238E27FC236}">
                <a16:creationId xmlns:a16="http://schemas.microsoft.com/office/drawing/2014/main" id="{75B7B563-3B5B-FA48-A80B-176E6A40BCBA}"/>
              </a:ext>
            </a:extLst>
          </p:cNvPr>
          <p:cNvSpPr txBox="1"/>
          <p:nvPr/>
        </p:nvSpPr>
        <p:spPr>
          <a:xfrm>
            <a:off x="4653034" y="3207902"/>
            <a:ext cx="1460997" cy="379656"/>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en-GB" sz="1867" dirty="0">
                <a:latin typeface="Helvetica Neue Light" charset="0"/>
                <a:ea typeface="Helvetica Neue Light" charset="0"/>
                <a:cs typeface="Helvetica Neue Light" charset="0"/>
              </a:rPr>
              <a:t>coordinator</a:t>
            </a:r>
          </a:p>
        </p:txBody>
      </p:sp>
      <p:grpSp>
        <p:nvGrpSpPr>
          <p:cNvPr id="20" name="Gruppierung 6">
            <a:extLst>
              <a:ext uri="{FF2B5EF4-FFF2-40B4-BE49-F238E27FC236}">
                <a16:creationId xmlns:a16="http://schemas.microsoft.com/office/drawing/2014/main" id="{498CB26D-A0DE-1346-A2AD-8917A9D16CF8}"/>
              </a:ext>
            </a:extLst>
          </p:cNvPr>
          <p:cNvGrpSpPr/>
          <p:nvPr/>
        </p:nvGrpSpPr>
        <p:grpSpPr>
          <a:xfrm>
            <a:off x="5589848" y="677332"/>
            <a:ext cx="2927619" cy="3190713"/>
            <a:chOff x="6831143" y="1906842"/>
            <a:chExt cx="3337928" cy="3674160"/>
          </a:xfrm>
        </p:grpSpPr>
        <p:sp>
          <p:nvSpPr>
            <p:cNvPr id="21" name="Shape 683">
              <a:extLst>
                <a:ext uri="{FF2B5EF4-FFF2-40B4-BE49-F238E27FC236}">
                  <a16:creationId xmlns:a16="http://schemas.microsoft.com/office/drawing/2014/main" id="{2E367E42-ACBF-F44A-9DC1-E17043113B28}"/>
                </a:ext>
              </a:extLst>
            </p:cNvPr>
            <p:cNvSpPr/>
            <p:nvPr/>
          </p:nvSpPr>
          <p:spPr>
            <a:xfrm>
              <a:off x="6943710" y="2223771"/>
              <a:ext cx="3060569" cy="296849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noFill/>
            <a:ln w="38100" cap="flat" cmpd="sng">
              <a:solidFill>
                <a:schemeClr val="accent1"/>
              </a:solidFill>
              <a:prstDash val="solid"/>
              <a:bevel/>
              <a:headEnd type="none" w="med" len="med"/>
              <a:tailEnd type="none" w="med" len="med"/>
            </a:ln>
          </p:spPr>
          <p:txBody>
            <a:bodyPr lIns="0" tIns="0" rIns="0" bIns="0" anchor="ctr" anchorCtr="0">
              <a:noAutofit/>
            </a:bodyPr>
            <a:lstStyle/>
            <a:p>
              <a:pPr marL="0" marR="0" lvl="0" indent="0" algn="ctr" rtl="0">
                <a:spcBef>
                  <a:spcPts val="0"/>
                </a:spcBef>
                <a:buNone/>
              </a:pPr>
              <a:endParaRPr sz="1000">
                <a:solidFill>
                  <a:schemeClr val="dk1"/>
                </a:solidFill>
                <a:latin typeface="Cabin"/>
                <a:ea typeface="Cabin"/>
                <a:cs typeface="Cabin"/>
                <a:sym typeface="Cabin"/>
              </a:endParaRPr>
            </a:p>
          </p:txBody>
        </p:sp>
        <p:sp>
          <p:nvSpPr>
            <p:cNvPr id="22" name="Shape 1232">
              <a:extLst>
                <a:ext uri="{FF2B5EF4-FFF2-40B4-BE49-F238E27FC236}">
                  <a16:creationId xmlns:a16="http://schemas.microsoft.com/office/drawing/2014/main" id="{C18EB9E9-7EC0-A04A-BCC9-69C515126E2A}"/>
                </a:ext>
              </a:extLst>
            </p:cNvPr>
            <p:cNvSpPr/>
            <p:nvPr/>
          </p:nvSpPr>
          <p:spPr>
            <a:xfrm>
              <a:off x="9472221" y="2828054"/>
              <a:ext cx="696850" cy="712934"/>
            </a:xfrm>
            <a:prstGeom prst="ellipse">
              <a:avLst/>
            </a:prstGeom>
            <a:solidFill>
              <a:srgbClr val="CB6015"/>
            </a:solidFill>
            <a:ln w="76200" cap="flat" cmpd="sng">
              <a:noFill/>
              <a:prstDash val="solid"/>
              <a:round/>
              <a:headEnd type="none" w="med" len="med"/>
              <a:tailEnd type="none" w="med" len="med"/>
            </a:ln>
          </p:spPr>
          <p:txBody>
            <a:bodyPr lIns="121900" tIns="60933" rIns="121900" bIns="60933" anchor="ctr" anchorCtr="0">
              <a:noAutofit/>
            </a:bodyPr>
            <a:lstStyle/>
            <a:p>
              <a:pPr algn="ctr">
                <a:buSzPct val="25000"/>
              </a:pPr>
              <a:r>
                <a:rPr lang="en-US" sz="1000" b="1" dirty="0">
                  <a:solidFill>
                    <a:srgbClr val="FF9927"/>
                  </a:solidFill>
                  <a:latin typeface="Arial"/>
                  <a:ea typeface="Arial"/>
                  <a:cs typeface="Arial"/>
                  <a:sym typeface="Arial"/>
                </a:rPr>
                <a:t>N1</a:t>
              </a:r>
            </a:p>
          </p:txBody>
        </p:sp>
        <p:sp>
          <p:nvSpPr>
            <p:cNvPr id="23" name="Shape 1237">
              <a:extLst>
                <a:ext uri="{FF2B5EF4-FFF2-40B4-BE49-F238E27FC236}">
                  <a16:creationId xmlns:a16="http://schemas.microsoft.com/office/drawing/2014/main" id="{3B0FE9B9-D6C7-C647-B46B-6FB1CB286F95}"/>
                </a:ext>
              </a:extLst>
            </p:cNvPr>
            <p:cNvSpPr/>
            <p:nvPr/>
          </p:nvSpPr>
          <p:spPr>
            <a:xfrm>
              <a:off x="6831143" y="2719943"/>
              <a:ext cx="696850" cy="712934"/>
            </a:xfrm>
            <a:prstGeom prst="ellipse">
              <a:avLst/>
            </a:prstGeom>
            <a:solidFill>
              <a:srgbClr val="CB6015"/>
            </a:solidFill>
            <a:ln w="76200" cap="flat" cmpd="sng">
              <a:noFill/>
              <a:prstDash val="solid"/>
              <a:round/>
              <a:headEnd type="none" w="med" len="med"/>
              <a:tailEnd type="none" w="med" len="med"/>
            </a:ln>
          </p:spPr>
          <p:txBody>
            <a:bodyPr lIns="121900" tIns="60933" rIns="121900" bIns="60933" anchor="ctr" anchorCtr="0">
              <a:noAutofit/>
            </a:bodyPr>
            <a:lstStyle/>
            <a:p>
              <a:pPr algn="ctr">
                <a:buSzPct val="25000"/>
              </a:pPr>
              <a:r>
                <a:rPr lang="en-US" sz="1000" b="1" dirty="0">
                  <a:solidFill>
                    <a:srgbClr val="FF9927"/>
                  </a:solidFill>
                  <a:latin typeface="Arial"/>
                  <a:ea typeface="Arial"/>
                  <a:cs typeface="Arial"/>
                  <a:sym typeface="Arial"/>
                </a:rPr>
                <a:t>N5</a:t>
              </a:r>
            </a:p>
          </p:txBody>
        </p:sp>
        <p:sp>
          <p:nvSpPr>
            <p:cNvPr id="24" name="Shape 1238">
              <a:extLst>
                <a:ext uri="{FF2B5EF4-FFF2-40B4-BE49-F238E27FC236}">
                  <a16:creationId xmlns:a16="http://schemas.microsoft.com/office/drawing/2014/main" id="{A2BE3856-253A-5645-AA25-5D07BC83099B}"/>
                </a:ext>
              </a:extLst>
            </p:cNvPr>
            <p:cNvSpPr/>
            <p:nvPr/>
          </p:nvSpPr>
          <p:spPr>
            <a:xfrm>
              <a:off x="8127349" y="4868068"/>
              <a:ext cx="696850" cy="712934"/>
            </a:xfrm>
            <a:prstGeom prst="ellipse">
              <a:avLst/>
            </a:prstGeom>
            <a:solidFill>
              <a:srgbClr val="CB6015"/>
            </a:solidFill>
            <a:ln w="76200" cap="flat" cmpd="sng">
              <a:noFill/>
              <a:prstDash val="solid"/>
              <a:round/>
              <a:headEnd type="none" w="med" len="med"/>
              <a:tailEnd type="none" w="med" len="med"/>
            </a:ln>
          </p:spPr>
          <p:txBody>
            <a:bodyPr lIns="121900" tIns="60933" rIns="121900" bIns="60933" anchor="ctr" anchorCtr="0">
              <a:noAutofit/>
            </a:bodyPr>
            <a:lstStyle/>
            <a:p>
              <a:pPr algn="ctr">
                <a:buSzPct val="25000"/>
              </a:pPr>
              <a:r>
                <a:rPr lang="en-US" sz="1000" b="1" dirty="0">
                  <a:solidFill>
                    <a:srgbClr val="FF9927"/>
                  </a:solidFill>
                  <a:latin typeface="Arial"/>
                  <a:ea typeface="Arial"/>
                  <a:cs typeface="Arial"/>
                  <a:sym typeface="Arial"/>
                </a:rPr>
                <a:t>N3</a:t>
              </a:r>
            </a:p>
          </p:txBody>
        </p:sp>
        <p:sp>
          <p:nvSpPr>
            <p:cNvPr id="25" name="Shape 1239">
              <a:extLst>
                <a:ext uri="{FF2B5EF4-FFF2-40B4-BE49-F238E27FC236}">
                  <a16:creationId xmlns:a16="http://schemas.microsoft.com/office/drawing/2014/main" id="{A98A526A-D5BD-3749-B508-25F946379AE9}"/>
                </a:ext>
              </a:extLst>
            </p:cNvPr>
            <p:cNvSpPr/>
            <p:nvPr/>
          </p:nvSpPr>
          <p:spPr>
            <a:xfrm>
              <a:off x="8102214" y="1906842"/>
              <a:ext cx="696850" cy="712934"/>
            </a:xfrm>
            <a:prstGeom prst="ellipse">
              <a:avLst/>
            </a:prstGeom>
            <a:solidFill>
              <a:srgbClr val="CB6015"/>
            </a:solidFill>
            <a:ln w="76200" cap="flat" cmpd="sng">
              <a:noFill/>
              <a:prstDash val="solid"/>
              <a:round/>
              <a:headEnd type="none" w="med" len="med"/>
              <a:tailEnd type="none" w="med" len="med"/>
            </a:ln>
          </p:spPr>
          <p:txBody>
            <a:bodyPr lIns="121900" tIns="60933" rIns="121900" bIns="60933" anchor="ctr" anchorCtr="0">
              <a:noAutofit/>
            </a:bodyPr>
            <a:lstStyle/>
            <a:p>
              <a:pPr algn="ctr">
                <a:buSzPct val="25000"/>
              </a:pPr>
              <a:r>
                <a:rPr lang="en-US" sz="1000" b="1" dirty="0">
                  <a:solidFill>
                    <a:srgbClr val="FF9927"/>
                  </a:solidFill>
                  <a:latin typeface="Arial"/>
                  <a:ea typeface="Arial"/>
                  <a:cs typeface="Arial"/>
                  <a:sym typeface="Arial"/>
                </a:rPr>
                <a:t>N0</a:t>
              </a:r>
            </a:p>
          </p:txBody>
        </p:sp>
        <p:sp>
          <p:nvSpPr>
            <p:cNvPr id="26" name="Shape 1232">
              <a:extLst>
                <a:ext uri="{FF2B5EF4-FFF2-40B4-BE49-F238E27FC236}">
                  <a16:creationId xmlns:a16="http://schemas.microsoft.com/office/drawing/2014/main" id="{CF4A3059-1A38-8A4D-8F3C-AD3AB9216A1C}"/>
                </a:ext>
              </a:extLst>
            </p:cNvPr>
            <p:cNvSpPr/>
            <p:nvPr/>
          </p:nvSpPr>
          <p:spPr>
            <a:xfrm>
              <a:off x="9373879" y="4227494"/>
              <a:ext cx="696850" cy="712934"/>
            </a:xfrm>
            <a:prstGeom prst="ellipse">
              <a:avLst/>
            </a:prstGeom>
            <a:solidFill>
              <a:srgbClr val="CB6015"/>
            </a:solidFill>
            <a:ln w="76200" cap="flat" cmpd="sng">
              <a:noFill/>
              <a:prstDash val="solid"/>
              <a:round/>
              <a:headEnd type="none" w="med" len="med"/>
              <a:tailEnd type="none" w="med" len="med"/>
            </a:ln>
          </p:spPr>
          <p:txBody>
            <a:bodyPr lIns="121900" tIns="60933" rIns="121900" bIns="60933" anchor="ctr" anchorCtr="0">
              <a:noAutofit/>
            </a:bodyPr>
            <a:lstStyle/>
            <a:p>
              <a:pPr algn="ctr">
                <a:buSzPct val="25000"/>
              </a:pPr>
              <a:r>
                <a:rPr lang="en-US" sz="1000" b="1" dirty="0">
                  <a:solidFill>
                    <a:srgbClr val="FF9927"/>
                  </a:solidFill>
                  <a:latin typeface="Arial"/>
                  <a:ea typeface="Arial"/>
                  <a:cs typeface="Arial"/>
                  <a:sym typeface="Arial"/>
                </a:rPr>
                <a:t>N2</a:t>
              </a:r>
            </a:p>
          </p:txBody>
        </p:sp>
        <p:sp>
          <p:nvSpPr>
            <p:cNvPr id="27" name="Shape 1237">
              <a:extLst>
                <a:ext uri="{FF2B5EF4-FFF2-40B4-BE49-F238E27FC236}">
                  <a16:creationId xmlns:a16="http://schemas.microsoft.com/office/drawing/2014/main" id="{E8AEC093-C38D-304F-9C58-CBF1905FA1F0}"/>
                </a:ext>
              </a:extLst>
            </p:cNvPr>
            <p:cNvSpPr/>
            <p:nvPr/>
          </p:nvSpPr>
          <p:spPr>
            <a:xfrm>
              <a:off x="6884611" y="4195410"/>
              <a:ext cx="696850" cy="712934"/>
            </a:xfrm>
            <a:prstGeom prst="ellipse">
              <a:avLst/>
            </a:prstGeom>
            <a:solidFill>
              <a:srgbClr val="CB6015"/>
            </a:solidFill>
            <a:ln w="76200" cap="flat" cmpd="sng">
              <a:noFill/>
              <a:prstDash val="solid"/>
              <a:round/>
              <a:headEnd type="none" w="med" len="med"/>
              <a:tailEnd type="none" w="med" len="med"/>
            </a:ln>
          </p:spPr>
          <p:txBody>
            <a:bodyPr lIns="121900" tIns="60933" rIns="121900" bIns="60933" anchor="ctr" anchorCtr="0">
              <a:noAutofit/>
            </a:bodyPr>
            <a:lstStyle/>
            <a:p>
              <a:pPr algn="ctr">
                <a:buSzPct val="25000"/>
              </a:pPr>
              <a:r>
                <a:rPr lang="en-US" sz="1000" b="1" dirty="0">
                  <a:solidFill>
                    <a:srgbClr val="FF9927"/>
                  </a:solidFill>
                  <a:latin typeface="Arial"/>
                  <a:ea typeface="Arial"/>
                  <a:cs typeface="Arial"/>
                  <a:sym typeface="Arial"/>
                </a:rPr>
                <a:t>N4</a:t>
              </a:r>
            </a:p>
          </p:txBody>
        </p:sp>
      </p:grpSp>
      <p:sp>
        <p:nvSpPr>
          <p:cNvPr id="28" name="Abgerundetes Rechteck 7">
            <a:extLst>
              <a:ext uri="{FF2B5EF4-FFF2-40B4-BE49-F238E27FC236}">
                <a16:creationId xmlns:a16="http://schemas.microsoft.com/office/drawing/2014/main" id="{38883E2F-A69D-CE47-B0E2-A2F2CBE35D88}"/>
              </a:ext>
            </a:extLst>
          </p:cNvPr>
          <p:cNvSpPr/>
          <p:nvPr/>
        </p:nvSpPr>
        <p:spPr>
          <a:xfrm>
            <a:off x="1259432" y="2160547"/>
            <a:ext cx="1957387" cy="864940"/>
          </a:xfrm>
          <a:prstGeom prst="roundRect">
            <a:avLst>
              <a:gd name="adj" fmla="val 467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de-DE">
                <a:solidFill>
                  <a:schemeClr val="tx1"/>
                </a:solidFill>
              </a:rPr>
              <a:t>Application</a:t>
            </a:r>
            <a:endParaRPr lang="de-DE" dirty="0">
              <a:solidFill>
                <a:schemeClr val="tx1"/>
              </a:solidFill>
            </a:endParaRPr>
          </a:p>
        </p:txBody>
      </p:sp>
      <p:sp>
        <p:nvSpPr>
          <p:cNvPr id="29" name="Abgerundetes Rechteck 8">
            <a:extLst>
              <a:ext uri="{FF2B5EF4-FFF2-40B4-BE49-F238E27FC236}">
                <a16:creationId xmlns:a16="http://schemas.microsoft.com/office/drawing/2014/main" id="{7CD740CC-12CB-5441-BA7A-DF7AB3A0BA26}"/>
              </a:ext>
            </a:extLst>
          </p:cNvPr>
          <p:cNvSpPr/>
          <p:nvPr/>
        </p:nvSpPr>
        <p:spPr>
          <a:xfrm>
            <a:off x="1365989" y="2584208"/>
            <a:ext cx="1744273" cy="3775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t>CQL Driver</a:t>
            </a:r>
          </a:p>
        </p:txBody>
      </p:sp>
      <p:sp>
        <p:nvSpPr>
          <p:cNvPr id="30" name="Freeform 29">
            <a:extLst>
              <a:ext uri="{FF2B5EF4-FFF2-40B4-BE49-F238E27FC236}">
                <a16:creationId xmlns:a16="http://schemas.microsoft.com/office/drawing/2014/main" id="{5892C4C4-12A6-EB4D-B07A-393EA79FD40A}"/>
              </a:ext>
            </a:extLst>
          </p:cNvPr>
          <p:cNvSpPr/>
          <p:nvPr/>
        </p:nvSpPr>
        <p:spPr>
          <a:xfrm>
            <a:off x="6190210" y="1951233"/>
            <a:ext cx="547500" cy="877594"/>
          </a:xfrm>
          <a:custGeom>
            <a:avLst/>
            <a:gdLst>
              <a:gd name="connsiteX0" fmla="*/ 85344 w 451855"/>
              <a:gd name="connsiteY0" fmla="*/ 1231392 h 1231392"/>
              <a:gd name="connsiteX1" fmla="*/ 451104 w 451855"/>
              <a:gd name="connsiteY1" fmla="*/ 585216 h 1231392"/>
              <a:gd name="connsiteX2" fmla="*/ 0 w 451855"/>
              <a:gd name="connsiteY2" fmla="*/ 0 h 1231392"/>
            </a:gdLst>
            <a:ahLst/>
            <a:cxnLst>
              <a:cxn ang="0">
                <a:pos x="connsiteX0" y="connsiteY0"/>
              </a:cxn>
              <a:cxn ang="0">
                <a:pos x="connsiteX1" y="connsiteY1"/>
              </a:cxn>
              <a:cxn ang="0">
                <a:pos x="connsiteX2" y="connsiteY2"/>
              </a:cxn>
            </a:cxnLst>
            <a:rect l="l" t="t" r="r" b="b"/>
            <a:pathLst>
              <a:path w="451855" h="1231392">
                <a:moveTo>
                  <a:pt x="85344" y="1231392"/>
                </a:moveTo>
                <a:cubicBezTo>
                  <a:pt x="275336" y="1010920"/>
                  <a:pt x="465328" y="790448"/>
                  <a:pt x="451104" y="585216"/>
                </a:cubicBezTo>
                <a:cubicBezTo>
                  <a:pt x="436880" y="379984"/>
                  <a:pt x="0" y="0"/>
                  <a:pt x="0" y="0"/>
                </a:cubicBezTo>
              </a:path>
            </a:pathLst>
          </a:custGeom>
          <a:noFill/>
          <a:ln w="38100">
            <a:solidFill>
              <a:schemeClr val="tx1"/>
            </a:solidFill>
            <a:headEnd type="none"/>
            <a:tailEnd type="triangle"/>
          </a:ln>
          <a:effectLst>
            <a:outerShdw blurRad="50800" dist="25400" dir="282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1" name="Freeform 30">
            <a:extLst>
              <a:ext uri="{FF2B5EF4-FFF2-40B4-BE49-F238E27FC236}">
                <a16:creationId xmlns:a16="http://schemas.microsoft.com/office/drawing/2014/main" id="{5ECE133C-6581-E147-87BA-F097F5D0B819}"/>
              </a:ext>
            </a:extLst>
          </p:cNvPr>
          <p:cNvSpPr/>
          <p:nvPr/>
        </p:nvSpPr>
        <p:spPr>
          <a:xfrm>
            <a:off x="6272726" y="1203296"/>
            <a:ext cx="991306" cy="1786321"/>
          </a:xfrm>
          <a:custGeom>
            <a:avLst/>
            <a:gdLst>
              <a:gd name="connsiteX0" fmla="*/ 0 w 974549"/>
              <a:gd name="connsiteY0" fmla="*/ 1853184 h 1853184"/>
              <a:gd name="connsiteX1" fmla="*/ 914400 w 974549"/>
              <a:gd name="connsiteY1" fmla="*/ 902208 h 1853184"/>
              <a:gd name="connsiteX2" fmla="*/ 890016 w 974549"/>
              <a:gd name="connsiteY2" fmla="*/ 0 h 1853184"/>
            </a:gdLst>
            <a:ahLst/>
            <a:cxnLst>
              <a:cxn ang="0">
                <a:pos x="connsiteX0" y="connsiteY0"/>
              </a:cxn>
              <a:cxn ang="0">
                <a:pos x="connsiteX1" y="connsiteY1"/>
              </a:cxn>
              <a:cxn ang="0">
                <a:pos x="connsiteX2" y="connsiteY2"/>
              </a:cxn>
            </a:cxnLst>
            <a:rect l="l" t="t" r="r" b="b"/>
            <a:pathLst>
              <a:path w="974549" h="1853184">
                <a:moveTo>
                  <a:pt x="0" y="1853184"/>
                </a:moveTo>
                <a:cubicBezTo>
                  <a:pt x="383032" y="1532128"/>
                  <a:pt x="766064" y="1211072"/>
                  <a:pt x="914400" y="902208"/>
                </a:cubicBezTo>
                <a:cubicBezTo>
                  <a:pt x="1062736" y="593344"/>
                  <a:pt x="890016" y="0"/>
                  <a:pt x="890016" y="0"/>
                </a:cubicBezTo>
              </a:path>
            </a:pathLst>
          </a:custGeom>
          <a:noFill/>
          <a:ln w="38100">
            <a:solidFill>
              <a:schemeClr val="tx1"/>
            </a:solidFill>
            <a:tailEnd type="triangle"/>
          </a:ln>
          <a:effectLst>
            <a:outerShdw blurRad="50800" dist="25400" dir="282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2" name="Rectangle 31">
            <a:extLst>
              <a:ext uri="{FF2B5EF4-FFF2-40B4-BE49-F238E27FC236}">
                <a16:creationId xmlns:a16="http://schemas.microsoft.com/office/drawing/2014/main" id="{82E32568-F1AE-7F41-A934-B64F0A475C85}"/>
              </a:ext>
            </a:extLst>
          </p:cNvPr>
          <p:cNvSpPr/>
          <p:nvPr/>
        </p:nvSpPr>
        <p:spPr>
          <a:xfrm>
            <a:off x="220807" y="3460378"/>
            <a:ext cx="11434931" cy="1323439"/>
          </a:xfrm>
          <a:prstGeom prst="rect">
            <a:avLst/>
          </a:prstGeom>
        </p:spPr>
        <p:txBody>
          <a:bodyPr wrap="square">
            <a:spAutoFit/>
          </a:bodyPr>
          <a:lstStyle/>
          <a:p>
            <a:r>
              <a:rPr lang="de-DE" sz="1600" b="1" dirty="0">
                <a:solidFill>
                  <a:srgbClr val="FF0000"/>
                </a:solidFill>
                <a:latin typeface="Courier" charset="0"/>
                <a:ea typeface="Courier" charset="0"/>
                <a:cs typeface="Courier" charset="0"/>
              </a:rPr>
              <a:t>CREATE KEYSPACE </a:t>
            </a:r>
            <a:r>
              <a:rPr lang="de-DE" sz="1600" dirty="0" err="1">
                <a:solidFill>
                  <a:srgbClr val="000000"/>
                </a:solidFill>
                <a:latin typeface="Courier" charset="0"/>
                <a:ea typeface="Courier" charset="0"/>
                <a:cs typeface="Courier" charset="0"/>
              </a:rPr>
              <a:t>dsbank</a:t>
            </a:r>
            <a:r>
              <a:rPr lang="de-DE" sz="1600" dirty="0">
                <a:solidFill>
                  <a:srgbClr val="000000"/>
                </a:solidFill>
                <a:latin typeface="Courier" charset="0"/>
                <a:ea typeface="Courier" charset="0"/>
                <a:cs typeface="Courier" charset="0"/>
              </a:rPr>
              <a:t> </a:t>
            </a:r>
          </a:p>
          <a:p>
            <a:r>
              <a:rPr lang="de-DE" sz="1600" dirty="0">
                <a:solidFill>
                  <a:srgbClr val="000000"/>
                </a:solidFill>
                <a:latin typeface="Courier" charset="0"/>
                <a:ea typeface="Courier" charset="0"/>
                <a:cs typeface="Courier" charset="0"/>
              </a:rPr>
              <a:t>WITH </a:t>
            </a:r>
            <a:r>
              <a:rPr lang="de-DE" sz="1600" dirty="0" err="1">
                <a:solidFill>
                  <a:srgbClr val="000000"/>
                </a:solidFill>
                <a:latin typeface="Courier" charset="0"/>
                <a:ea typeface="Courier" charset="0"/>
                <a:cs typeface="Courier" charset="0"/>
              </a:rPr>
              <a:t>replication</a:t>
            </a:r>
            <a:r>
              <a:rPr lang="de-DE" sz="1600" dirty="0">
                <a:solidFill>
                  <a:srgbClr val="000000"/>
                </a:solidFill>
                <a:latin typeface="Courier" charset="0"/>
                <a:ea typeface="Courier" charset="0"/>
                <a:cs typeface="Courier" charset="0"/>
              </a:rPr>
              <a:t> = {</a:t>
            </a:r>
          </a:p>
          <a:p>
            <a:r>
              <a:rPr lang="de-DE" sz="1600" dirty="0">
                <a:latin typeface="Courier" charset="0"/>
                <a:ea typeface="Courier" charset="0"/>
                <a:cs typeface="Courier" charset="0"/>
              </a:rPr>
              <a:t>  </a:t>
            </a:r>
            <a:r>
              <a:rPr lang="de-DE" sz="1600" dirty="0">
                <a:solidFill>
                  <a:srgbClr val="000000"/>
                </a:solidFill>
                <a:latin typeface="Courier" charset="0"/>
                <a:ea typeface="Courier" charset="0"/>
                <a:cs typeface="Courier" charset="0"/>
              </a:rPr>
              <a:t>'</a:t>
            </a:r>
            <a:r>
              <a:rPr lang="de-DE" sz="1600" dirty="0" err="1">
                <a:solidFill>
                  <a:srgbClr val="000000"/>
                </a:solidFill>
                <a:latin typeface="Courier" charset="0"/>
                <a:ea typeface="Courier" charset="0"/>
                <a:cs typeface="Courier" charset="0"/>
              </a:rPr>
              <a:t>class</a:t>
            </a:r>
            <a:r>
              <a:rPr lang="de-DE" sz="1600" dirty="0">
                <a:solidFill>
                  <a:srgbClr val="000000"/>
                </a:solidFill>
                <a:latin typeface="Courier" charset="0"/>
                <a:ea typeface="Courier" charset="0"/>
                <a:cs typeface="Courier" charset="0"/>
              </a:rPr>
              <a:t>': '</a:t>
            </a:r>
            <a:r>
              <a:rPr lang="de-DE" sz="1600" dirty="0" err="1">
                <a:solidFill>
                  <a:srgbClr val="000000"/>
                </a:solidFill>
                <a:latin typeface="Courier" charset="0"/>
                <a:ea typeface="Courier" charset="0"/>
                <a:cs typeface="Courier" charset="0"/>
              </a:rPr>
              <a:t>NetworkTopologyStrategy</a:t>
            </a:r>
            <a:r>
              <a:rPr lang="de-DE" sz="1600" dirty="0">
                <a:solidFill>
                  <a:srgbClr val="000000"/>
                </a:solidFill>
                <a:latin typeface="Courier" charset="0"/>
                <a:ea typeface="Courier" charset="0"/>
                <a:cs typeface="Courier" charset="0"/>
              </a:rPr>
              <a:t>‘, </a:t>
            </a:r>
          </a:p>
          <a:p>
            <a:r>
              <a:rPr lang="de-DE" sz="1600" b="1" dirty="0">
                <a:solidFill>
                  <a:srgbClr val="FF0000"/>
                </a:solidFill>
                <a:latin typeface="Courier" charset="0"/>
                <a:ea typeface="Courier" charset="0"/>
                <a:cs typeface="Courier" charset="0"/>
              </a:rPr>
              <a:t>  'DC1': ‘3‘</a:t>
            </a:r>
          </a:p>
          <a:p>
            <a:r>
              <a:rPr lang="de-DE" sz="1600" dirty="0">
                <a:solidFill>
                  <a:srgbClr val="000000"/>
                </a:solidFill>
                <a:latin typeface="Courier" charset="0"/>
                <a:ea typeface="Courier" charset="0"/>
                <a:cs typeface="Courier" charset="0"/>
              </a:rPr>
              <a:t>}</a:t>
            </a:r>
            <a:endParaRPr lang="de-DE" sz="1600" dirty="0">
              <a:latin typeface="Courier" charset="0"/>
              <a:ea typeface="Courier" charset="0"/>
              <a:cs typeface="Courier" charset="0"/>
            </a:endParaRPr>
          </a:p>
        </p:txBody>
      </p:sp>
      <p:sp>
        <p:nvSpPr>
          <p:cNvPr id="4" name="Title 3">
            <a:extLst>
              <a:ext uri="{FF2B5EF4-FFF2-40B4-BE49-F238E27FC236}">
                <a16:creationId xmlns:a16="http://schemas.microsoft.com/office/drawing/2014/main" id="{98A1638B-0F0E-3D43-B1FA-DCE7F3716F2E}"/>
              </a:ext>
            </a:extLst>
          </p:cNvPr>
          <p:cNvSpPr>
            <a:spLocks noGrp="1"/>
          </p:cNvSpPr>
          <p:nvPr>
            <p:ph type="title"/>
          </p:nvPr>
        </p:nvSpPr>
        <p:spPr/>
        <p:txBody>
          <a:bodyPr/>
          <a:lstStyle/>
          <a:p>
            <a:r>
              <a:rPr lang="fr-FR" dirty="0"/>
              <a:t>Data </a:t>
            </a:r>
            <a:r>
              <a:rPr lang="fr-FR" dirty="0" err="1"/>
              <a:t>Replication</a:t>
            </a:r>
            <a:endParaRPr lang="fr-FR" dirty="0"/>
          </a:p>
        </p:txBody>
      </p:sp>
    </p:spTree>
    <p:extLst>
      <p:ext uri="{BB962C8B-B14F-4D97-AF65-F5344CB8AC3E}">
        <p14:creationId xmlns:p14="http://schemas.microsoft.com/office/powerpoint/2010/main" val="91476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40"/>
        <p:cNvGrpSpPr/>
        <p:nvPr/>
      </p:nvGrpSpPr>
      <p:grpSpPr>
        <a:xfrm>
          <a:off x="0" y="0"/>
          <a:ext cx="0" cy="0"/>
          <a:chOff x="0" y="0"/>
          <a:chExt cx="0" cy="0"/>
        </a:xfrm>
      </p:grpSpPr>
      <p:sp>
        <p:nvSpPr>
          <p:cNvPr id="1041" name="Shape 1041"/>
          <p:cNvSpPr txBox="1">
            <a:spLocks noGrp="1"/>
          </p:cNvSpPr>
          <p:nvPr>
            <p:ph type="title"/>
          </p:nvPr>
        </p:nvSpPr>
        <p:spPr>
          <a:xfrm>
            <a:off x="457200" y="270472"/>
            <a:ext cx="8229600" cy="5481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Tunable consistency </a:t>
            </a:r>
            <a:endParaRPr dirty="0"/>
          </a:p>
        </p:txBody>
      </p:sp>
      <p:sp>
        <p:nvSpPr>
          <p:cNvPr id="1042" name="Shape 1042"/>
          <p:cNvSpPr txBox="1">
            <a:spLocks noGrp="1"/>
          </p:cNvSpPr>
          <p:nvPr>
            <p:ph type="body" idx="1"/>
          </p:nvPr>
        </p:nvSpPr>
        <p:spPr>
          <a:xfrm>
            <a:off x="232349" y="975928"/>
            <a:ext cx="8229600" cy="3477000"/>
          </a:xfrm>
          <a:prstGeom prst="rect">
            <a:avLst/>
          </a:prstGeom>
        </p:spPr>
        <p:txBody>
          <a:bodyPr spcFirstLastPara="1" wrap="square" lIns="91425" tIns="91425" rIns="91425" bIns="91425" anchor="t" anchorCtr="0">
            <a:noAutofit/>
          </a:bodyPr>
          <a:lstStyle/>
          <a:p>
            <a:pPr marL="457200" lvl="0" indent="-330200" rtl="0">
              <a:spcBef>
                <a:spcPts val="280"/>
              </a:spcBef>
              <a:spcAft>
                <a:spcPts val="0"/>
              </a:spcAft>
              <a:buSzPts val="1600"/>
              <a:buChar char="•"/>
            </a:pPr>
            <a:r>
              <a:rPr lang="en" dirty="0"/>
              <a:t>Choose between strong and eventual consistency (one to all responding) depending on the need</a:t>
            </a:r>
            <a:endParaRPr dirty="0"/>
          </a:p>
          <a:p>
            <a:pPr marL="457200" lvl="0" indent="-330200" rtl="0">
              <a:spcBef>
                <a:spcPts val="0"/>
              </a:spcBef>
              <a:spcAft>
                <a:spcPts val="0"/>
              </a:spcAft>
              <a:buSzPts val="1600"/>
              <a:buChar char="•"/>
            </a:pPr>
            <a:r>
              <a:rPr lang="en" dirty="0"/>
              <a:t>Can be done on a per-operation basis, and for both reads and writes</a:t>
            </a:r>
            <a:endParaRPr dirty="0"/>
          </a:p>
          <a:p>
            <a:pPr marL="457200" lvl="0" indent="-330200" rtl="0">
              <a:spcBef>
                <a:spcPts val="0"/>
              </a:spcBef>
              <a:spcAft>
                <a:spcPts val="0"/>
              </a:spcAft>
              <a:buSzPts val="1600"/>
              <a:buChar char="•"/>
            </a:pPr>
            <a:r>
              <a:rPr lang="en" dirty="0"/>
              <a:t>Handles multi-data center operations</a:t>
            </a:r>
            <a:endParaRPr dirty="0"/>
          </a:p>
          <a:p>
            <a:pPr marL="457200" lvl="0" indent="-330200">
              <a:spcBef>
                <a:spcPts val="0"/>
              </a:spcBef>
              <a:spcAft>
                <a:spcPts val="0"/>
              </a:spcAft>
              <a:buSzPts val="1600"/>
              <a:buChar char="•"/>
            </a:pPr>
            <a:r>
              <a:rPr lang="en" dirty="0"/>
              <a:t>Light Weight transaction = ACID like</a:t>
            </a:r>
            <a:br>
              <a:rPr lang="en" dirty="0"/>
            </a:br>
            <a:endParaRPr dirty="0"/>
          </a:p>
        </p:txBody>
      </p:sp>
      <p:sp>
        <p:nvSpPr>
          <p:cNvPr id="1043" name="Shape 1043"/>
          <p:cNvSpPr/>
          <p:nvPr/>
        </p:nvSpPr>
        <p:spPr>
          <a:xfrm>
            <a:off x="2313040" y="3078518"/>
            <a:ext cx="851700" cy="358200"/>
          </a:xfrm>
          <a:prstGeom prst="rect">
            <a:avLst/>
          </a:prstGeom>
          <a:no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chemeClr val="dk1"/>
              </a:buClr>
              <a:buSzPts val="450"/>
              <a:buFont typeface="Arial"/>
              <a:buNone/>
            </a:pPr>
            <a:r>
              <a:rPr lang="en" sz="1800" b="1" i="0" u="none" strike="noStrike" cap="none">
                <a:solidFill>
                  <a:schemeClr val="dk1"/>
                </a:solidFill>
                <a:latin typeface="Arial"/>
                <a:ea typeface="Arial"/>
                <a:cs typeface="Arial"/>
                <a:sym typeface="Arial"/>
              </a:rPr>
              <a:t>Writes</a:t>
            </a:r>
            <a:endParaRPr/>
          </a:p>
        </p:txBody>
      </p:sp>
      <p:sp>
        <p:nvSpPr>
          <p:cNvPr id="1044" name="Shape 1044"/>
          <p:cNvSpPr/>
          <p:nvPr/>
        </p:nvSpPr>
        <p:spPr>
          <a:xfrm>
            <a:off x="4228826" y="3078518"/>
            <a:ext cx="877800" cy="358200"/>
          </a:xfrm>
          <a:prstGeom prst="rect">
            <a:avLst/>
          </a:prstGeom>
          <a:no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chemeClr val="dk1"/>
              </a:buClr>
              <a:buSzPts val="450"/>
              <a:buFont typeface="Arial"/>
              <a:buNone/>
            </a:pPr>
            <a:r>
              <a:rPr lang="en" sz="1800" b="1" i="0" u="none" strike="noStrike" cap="none">
                <a:solidFill>
                  <a:schemeClr val="dk1"/>
                </a:solidFill>
                <a:latin typeface="Arial"/>
                <a:ea typeface="Arial"/>
                <a:cs typeface="Arial"/>
                <a:sym typeface="Arial"/>
              </a:rPr>
              <a:t>Reads</a:t>
            </a:r>
            <a:endParaRPr/>
          </a:p>
        </p:txBody>
      </p:sp>
      <p:sp>
        <p:nvSpPr>
          <p:cNvPr id="1045" name="Shape 1045"/>
          <p:cNvSpPr/>
          <p:nvPr/>
        </p:nvSpPr>
        <p:spPr>
          <a:xfrm>
            <a:off x="2106369" y="3408928"/>
            <a:ext cx="1385400" cy="1234500"/>
          </a:xfrm>
          <a:prstGeom prst="rect">
            <a:avLst/>
          </a:prstGeom>
          <a:noFill/>
          <a:ln>
            <a:noFill/>
          </a:ln>
        </p:spPr>
        <p:txBody>
          <a:bodyPr spcFirstLastPara="1" wrap="square" lIns="45700" tIns="45700" rIns="45700" bIns="45700" anchor="t" anchorCtr="0">
            <a:noAutofit/>
          </a:bodyPr>
          <a:lstStyle/>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Any</a:t>
            </a:r>
            <a:endParaRPr/>
          </a:p>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One</a:t>
            </a:r>
            <a:endParaRPr/>
          </a:p>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Local_One</a:t>
            </a:r>
            <a:endParaRPr sz="1200" b="0" i="0" u="none" strike="noStrike" cap="none">
              <a:solidFill>
                <a:schemeClr val="dk1"/>
              </a:solidFill>
              <a:latin typeface="Arial"/>
              <a:ea typeface="Arial"/>
              <a:cs typeface="Arial"/>
              <a:sym typeface="Arial"/>
            </a:endParaRPr>
          </a:p>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Quorum</a:t>
            </a:r>
            <a:endParaRPr/>
          </a:p>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Local_Quorum</a:t>
            </a:r>
            <a:endParaRPr sz="1200" b="0" i="0" u="none" strike="noStrike" cap="none">
              <a:solidFill>
                <a:schemeClr val="dk1"/>
              </a:solidFill>
              <a:latin typeface="Arial"/>
              <a:ea typeface="Arial"/>
              <a:cs typeface="Arial"/>
              <a:sym typeface="Arial"/>
            </a:endParaRPr>
          </a:p>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Each_Quorum</a:t>
            </a:r>
            <a:endParaRPr sz="1200" b="0" i="0" u="none" strike="noStrike" cap="none">
              <a:solidFill>
                <a:schemeClr val="dk1"/>
              </a:solidFill>
              <a:latin typeface="Arial"/>
              <a:ea typeface="Arial"/>
              <a:cs typeface="Arial"/>
              <a:sym typeface="Arial"/>
            </a:endParaRPr>
          </a:p>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All</a:t>
            </a:r>
            <a:endParaRPr/>
          </a:p>
        </p:txBody>
      </p:sp>
      <p:sp>
        <p:nvSpPr>
          <p:cNvPr id="1046" name="Shape 1046"/>
          <p:cNvSpPr/>
          <p:nvPr/>
        </p:nvSpPr>
        <p:spPr>
          <a:xfrm>
            <a:off x="4044826" y="3408928"/>
            <a:ext cx="1385400" cy="1044000"/>
          </a:xfrm>
          <a:prstGeom prst="rect">
            <a:avLst/>
          </a:prstGeom>
          <a:noFill/>
          <a:ln>
            <a:noFill/>
          </a:ln>
        </p:spPr>
        <p:txBody>
          <a:bodyPr spcFirstLastPara="1" wrap="square" lIns="45700" tIns="45700" rIns="45700" bIns="45700" anchor="t" anchorCtr="0">
            <a:noAutofit/>
          </a:bodyPr>
          <a:lstStyle/>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One</a:t>
            </a:r>
            <a:endParaRPr sz="1200" b="0" i="0" u="none" strike="noStrike" cap="none">
              <a:solidFill>
                <a:schemeClr val="dk1"/>
              </a:solidFill>
              <a:latin typeface="Arial"/>
              <a:ea typeface="Arial"/>
              <a:cs typeface="Arial"/>
              <a:sym typeface="Arial"/>
            </a:endParaRPr>
          </a:p>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Quorum</a:t>
            </a:r>
            <a:endParaRPr/>
          </a:p>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Local_Quorum</a:t>
            </a:r>
            <a:endParaRPr sz="1200" b="0" i="0" u="none" strike="noStrike" cap="none">
              <a:solidFill>
                <a:schemeClr val="dk1"/>
              </a:solidFill>
              <a:latin typeface="Arial"/>
              <a:ea typeface="Arial"/>
              <a:cs typeface="Arial"/>
              <a:sym typeface="Arial"/>
            </a:endParaRPr>
          </a:p>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Each_Quorum</a:t>
            </a:r>
            <a:endParaRPr sz="1200" b="0" i="0" u="none" strike="noStrike" cap="none">
              <a:solidFill>
                <a:schemeClr val="dk1"/>
              </a:solidFill>
              <a:latin typeface="Arial"/>
              <a:ea typeface="Arial"/>
              <a:cs typeface="Arial"/>
              <a:sym typeface="Arial"/>
            </a:endParaRPr>
          </a:p>
          <a:p>
            <a:pPr marL="188893" marR="0" lvl="0" indent="-125393" algn="l" rtl="0">
              <a:lnSpc>
                <a:spcPct val="100000"/>
              </a:lnSpc>
              <a:spcBef>
                <a:spcPts val="0"/>
              </a:spcBef>
              <a:spcAft>
                <a:spcPts val="0"/>
              </a:spcAft>
              <a:buClr>
                <a:schemeClr val="dk1"/>
              </a:buClr>
              <a:buSzPts val="1200"/>
              <a:buFont typeface="Source Sans Pro"/>
              <a:buChar char="•"/>
            </a:pPr>
            <a:r>
              <a:rPr lang="en" sz="1200" b="0" i="0" u="none" strike="noStrike" cap="none">
                <a:solidFill>
                  <a:schemeClr val="dk1"/>
                </a:solidFill>
                <a:latin typeface="Arial"/>
                <a:ea typeface="Arial"/>
                <a:cs typeface="Arial"/>
                <a:sym typeface="Arial"/>
              </a:rPr>
              <a:t>All</a:t>
            </a:r>
            <a:endParaRPr/>
          </a:p>
        </p:txBody>
      </p:sp>
      <p:sp>
        <p:nvSpPr>
          <p:cNvPr id="1048" name="Shape 1048"/>
          <p:cNvSpPr/>
          <p:nvPr/>
        </p:nvSpPr>
        <p:spPr>
          <a:xfrm>
            <a:off x="825337" y="2862403"/>
            <a:ext cx="1023300" cy="432300"/>
          </a:xfrm>
          <a:prstGeom prst="roundRect">
            <a:avLst>
              <a:gd name="adj" fmla="val 16667"/>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400"/>
              <a:buFont typeface="Arial"/>
              <a:buNone/>
            </a:pPr>
            <a:r>
              <a:rPr lang="en" sz="1400" b="0" i="0" u="none" strike="noStrike" cap="none">
                <a:solidFill>
                  <a:schemeClr val="lt1"/>
                </a:solidFill>
                <a:latin typeface="Arial"/>
                <a:ea typeface="Arial"/>
                <a:cs typeface="Arial"/>
                <a:sym typeface="Arial"/>
              </a:rPr>
              <a:t>Client</a:t>
            </a:r>
            <a:endParaRPr sz="1400" b="0" i="0" u="none" strike="noStrike" cap="none">
              <a:solidFill>
                <a:schemeClr val="lt1"/>
              </a:solidFill>
              <a:latin typeface="Arial"/>
              <a:ea typeface="Arial"/>
              <a:cs typeface="Arial"/>
              <a:sym typeface="Arial"/>
            </a:endParaRPr>
          </a:p>
        </p:txBody>
      </p:sp>
      <p:cxnSp>
        <p:nvCxnSpPr>
          <p:cNvPr id="1049" name="Shape 1049"/>
          <p:cNvCxnSpPr/>
          <p:nvPr/>
        </p:nvCxnSpPr>
        <p:spPr>
          <a:xfrm>
            <a:off x="1987826" y="3021495"/>
            <a:ext cx="3442500" cy="0"/>
          </a:xfrm>
          <a:prstGeom prst="straightConnector1">
            <a:avLst/>
          </a:prstGeom>
          <a:noFill/>
          <a:ln w="38100" cap="flat" cmpd="sng">
            <a:solidFill>
              <a:schemeClr val="accent1"/>
            </a:solidFill>
            <a:prstDash val="solid"/>
            <a:round/>
            <a:headEnd type="triangle" w="med" len="med"/>
            <a:tailEnd type="triangle" w="med" len="med"/>
          </a:ln>
        </p:spPr>
      </p:cxnSp>
      <p:sp>
        <p:nvSpPr>
          <p:cNvPr id="1050" name="Shape 1050"/>
          <p:cNvSpPr txBox="1">
            <a:spLocks noGrp="1"/>
          </p:cNvSpPr>
          <p:nvPr>
            <p:ph type="sldNum" idx="12"/>
          </p:nvPr>
        </p:nvSpPr>
        <p:spPr>
          <a:xfrm>
            <a:off x="43199" y="4817151"/>
            <a:ext cx="378300" cy="2394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BFBFBF"/>
              </a:buClr>
              <a:buSzPts val="600"/>
              <a:buFont typeface="Arial"/>
              <a:buNone/>
            </a:pPr>
            <a:fld id="{00000000-1234-1234-1234-123412341234}" type="slidenum">
              <a:rPr lang="en" sz="600" b="0" i="0" u="none" strike="noStrike" cap="none">
                <a:solidFill>
                  <a:srgbClr val="BFBFBF"/>
                </a:solidFill>
                <a:latin typeface="Arial"/>
                <a:ea typeface="Arial"/>
                <a:cs typeface="Arial"/>
                <a:sym typeface="Arial"/>
              </a:rPr>
              <a:t>13</a:t>
            </a:fld>
            <a:endParaRPr sz="600" b="0" i="0" u="none" strike="noStrike" cap="none">
              <a:solidFill>
                <a:srgbClr val="BFBFBF"/>
              </a:solidFill>
              <a:latin typeface="Arial"/>
              <a:ea typeface="Arial"/>
              <a:cs typeface="Arial"/>
              <a:sym typeface="Arial"/>
            </a:endParaRPr>
          </a:p>
        </p:txBody>
      </p:sp>
      <p:sp>
        <p:nvSpPr>
          <p:cNvPr id="1051" name="Shape 1051"/>
          <p:cNvSpPr txBox="1">
            <a:spLocks noGrp="1"/>
          </p:cNvSpPr>
          <p:nvPr>
            <p:ph type="dt" idx="10"/>
          </p:nvPr>
        </p:nvSpPr>
        <p:spPr>
          <a:xfrm>
            <a:off x="474791" y="4790122"/>
            <a:ext cx="2057400" cy="274500"/>
          </a:xfrm>
          <a:prstGeom prst="rect">
            <a:avLst/>
          </a:prstGeom>
          <a:noFill/>
          <a:ln>
            <a:noFill/>
          </a:ln>
        </p:spPr>
        <p:txBody>
          <a:bodyPr spcFirstLastPara="1" wrap="square" lIns="0" tIns="45700" rIns="91425" bIns="45700" anchor="b" anchorCtr="0">
            <a:noAutofit/>
          </a:bodyPr>
          <a:lstStyle/>
          <a:p>
            <a:pPr marL="0" marR="0" lvl="0" indent="0" algn="l" rtl="0">
              <a:lnSpc>
                <a:spcPct val="100000"/>
              </a:lnSpc>
              <a:spcBef>
                <a:spcPts val="0"/>
              </a:spcBef>
              <a:spcAft>
                <a:spcPts val="0"/>
              </a:spcAft>
              <a:buClr>
                <a:srgbClr val="BFBFBF"/>
              </a:buClr>
              <a:buSzPts val="600"/>
              <a:buFont typeface="Arial"/>
              <a:buNone/>
            </a:pPr>
            <a:r>
              <a:rPr lang="en" sz="600" b="0" i="0" u="none" strike="noStrike" cap="none">
                <a:solidFill>
                  <a:srgbClr val="BFBFBF"/>
                </a:solidFill>
                <a:latin typeface="Arial"/>
                <a:ea typeface="Arial"/>
                <a:cs typeface="Arial"/>
                <a:sym typeface="Arial"/>
              </a:rPr>
              <a:t>© DataStax, All Rights Reserved.</a:t>
            </a:r>
            <a:endParaRPr sz="600" b="0" i="0" u="none" strike="noStrike" cap="none">
              <a:solidFill>
                <a:srgbClr val="BFBFBF"/>
              </a:solidFill>
              <a:latin typeface="Arial"/>
              <a:ea typeface="Arial"/>
              <a:cs typeface="Arial"/>
              <a:sym typeface="Arial"/>
            </a:endParaRPr>
          </a:p>
        </p:txBody>
      </p:sp>
      <p:pic>
        <p:nvPicPr>
          <p:cNvPr id="13" name="Picture 12">
            <a:extLst>
              <a:ext uri="{FF2B5EF4-FFF2-40B4-BE49-F238E27FC236}">
                <a16:creationId xmlns:a16="http://schemas.microsoft.com/office/drawing/2014/main" id="{B317692C-C3A3-2745-B96B-A786AC479749}"/>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652642" y="2266134"/>
            <a:ext cx="2177573" cy="2429401"/>
          </a:xfrm>
          <a:prstGeom prst="rect">
            <a:avLst/>
          </a:prstGeom>
        </p:spPr>
      </p:pic>
    </p:spTree>
    <p:extLst>
      <p:ext uri="{BB962C8B-B14F-4D97-AF65-F5344CB8AC3E}">
        <p14:creationId xmlns:p14="http://schemas.microsoft.com/office/powerpoint/2010/main" val="722489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F419D-3146-A34B-8786-3653422ACA30}"/>
              </a:ext>
            </a:extLst>
          </p:cNvPr>
          <p:cNvSpPr>
            <a:spLocks noGrp="1"/>
          </p:cNvSpPr>
          <p:nvPr>
            <p:ph type="title"/>
          </p:nvPr>
        </p:nvSpPr>
        <p:spPr>
          <a:xfrm>
            <a:off x="474791" y="1199472"/>
            <a:ext cx="5584371" cy="1371600"/>
          </a:xfrm>
        </p:spPr>
        <p:txBody>
          <a:bodyPr/>
          <a:lstStyle/>
          <a:p>
            <a:pPr algn="ctr"/>
            <a:r>
              <a:rPr lang="en-US" dirty="0"/>
              <a:t>Data Modelling</a:t>
            </a:r>
            <a:br>
              <a:rPr lang="en-US" dirty="0"/>
            </a:br>
            <a:br>
              <a:rPr lang="en-US" dirty="0"/>
            </a:br>
            <a:r>
              <a:rPr lang="en-US" dirty="0"/>
              <a:t>Basics</a:t>
            </a:r>
          </a:p>
        </p:txBody>
      </p:sp>
      <p:sp>
        <p:nvSpPr>
          <p:cNvPr id="4" name="Slide Number Placeholder 3">
            <a:extLst>
              <a:ext uri="{FF2B5EF4-FFF2-40B4-BE49-F238E27FC236}">
                <a16:creationId xmlns:a16="http://schemas.microsoft.com/office/drawing/2014/main" id="{859C3F18-9462-5C47-9B49-BDBC4B5F7A44}"/>
              </a:ext>
            </a:extLst>
          </p:cNvPr>
          <p:cNvSpPr>
            <a:spLocks noGrp="1"/>
          </p:cNvSpPr>
          <p:nvPr>
            <p:ph type="sldNum" sz="quarter" idx="4"/>
          </p:nvPr>
        </p:nvSpPr>
        <p:spPr/>
        <p:txBody>
          <a:bodyPr/>
          <a:lstStyle/>
          <a:p>
            <a:pPr algn="r" defTabSz="457200"/>
            <a:fld id="{625532A8-9998-1545-8016-7D9932388623}" type="slidenum">
              <a:rPr lang="uk-UA" smtClean="0"/>
              <a:pPr algn="r" defTabSz="457200"/>
              <a:t>14</a:t>
            </a:fld>
            <a:endParaRPr lang="uk-UA"/>
          </a:p>
        </p:txBody>
      </p:sp>
      <p:sp>
        <p:nvSpPr>
          <p:cNvPr id="5" name="Date Placeholder 4">
            <a:extLst>
              <a:ext uri="{FF2B5EF4-FFF2-40B4-BE49-F238E27FC236}">
                <a16:creationId xmlns:a16="http://schemas.microsoft.com/office/drawing/2014/main" id="{F0A46702-4F14-164F-B171-250E326E99BE}"/>
              </a:ext>
            </a:extLst>
          </p:cNvPr>
          <p:cNvSpPr>
            <a:spLocks noGrp="1"/>
          </p:cNvSpPr>
          <p:nvPr>
            <p:ph type="dt" sz="half" idx="2"/>
          </p:nvPr>
        </p:nvSpPr>
        <p:spPr/>
        <p:txBody>
          <a:bodyPr/>
          <a:lstStyle/>
          <a:p>
            <a:pPr defTabSz="457200"/>
            <a:r>
              <a:rPr lang="en-US" dirty="0"/>
              <a:t>© DataStax, All Rights Reserved.</a:t>
            </a:r>
            <a:endParaRPr lang="mr-IN" dirty="0"/>
          </a:p>
        </p:txBody>
      </p:sp>
    </p:spTree>
    <p:extLst>
      <p:ext uri="{BB962C8B-B14F-4D97-AF65-F5344CB8AC3E}">
        <p14:creationId xmlns:p14="http://schemas.microsoft.com/office/powerpoint/2010/main" val="25214937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8FFAD-3010-974E-9AE8-1BD66D0E5725}"/>
              </a:ext>
            </a:extLst>
          </p:cNvPr>
          <p:cNvSpPr>
            <a:spLocks noGrp="1"/>
          </p:cNvSpPr>
          <p:nvPr>
            <p:ph type="title"/>
          </p:nvPr>
        </p:nvSpPr>
        <p:spPr/>
        <p:txBody>
          <a:bodyPr/>
          <a:lstStyle/>
          <a:p>
            <a:r>
              <a:rPr lang="en" dirty="0"/>
              <a:t>Primary data model</a:t>
            </a:r>
            <a:endParaRPr lang="en-US" dirty="0"/>
          </a:p>
        </p:txBody>
      </p:sp>
      <p:sp>
        <p:nvSpPr>
          <p:cNvPr id="3" name="Content Placeholder 2">
            <a:extLst>
              <a:ext uri="{FF2B5EF4-FFF2-40B4-BE49-F238E27FC236}">
                <a16:creationId xmlns:a16="http://schemas.microsoft.com/office/drawing/2014/main" id="{5236DCC1-6216-7F4F-B63A-1F9B5B0FB893}"/>
              </a:ext>
            </a:extLst>
          </p:cNvPr>
          <p:cNvSpPr>
            <a:spLocks noGrp="1"/>
          </p:cNvSpPr>
          <p:nvPr>
            <p:ph sz="quarter" idx="16"/>
          </p:nvPr>
        </p:nvSpPr>
        <p:spPr/>
        <p:txBody>
          <a:bodyPr/>
          <a:lstStyle/>
          <a:p>
            <a:pPr lvl="0"/>
            <a:r>
              <a:rPr lang="en" dirty="0"/>
              <a:t>Tabular: similar to an RDBMS table but more flexible/dynamic</a:t>
            </a:r>
          </a:p>
          <a:p>
            <a:pPr lvl="1"/>
            <a:r>
              <a:rPr lang="en" dirty="0"/>
              <a:t>Table is partitioned by one or more columns enabling fast lookups by partition keys</a:t>
            </a:r>
          </a:p>
          <a:p>
            <a:pPr lvl="1"/>
            <a:r>
              <a:rPr lang="en" dirty="0"/>
              <a:t>Other columns may be indexed as well using secondary indexes, materialized views and DSE Search</a:t>
            </a:r>
          </a:p>
          <a:p>
            <a:pPr lvl="0"/>
            <a:r>
              <a:rPr lang="en" dirty="0"/>
              <a:t>Keyspace: similar to a database in the RDBMS world</a:t>
            </a:r>
            <a:br>
              <a:rPr lang="en" dirty="0"/>
            </a:br>
            <a:endParaRPr lang="en" dirty="0"/>
          </a:p>
          <a:p>
            <a:endParaRPr lang="en-US" dirty="0"/>
          </a:p>
        </p:txBody>
      </p:sp>
      <p:sp>
        <p:nvSpPr>
          <p:cNvPr id="4" name="Date Placeholder 3">
            <a:extLst>
              <a:ext uri="{FF2B5EF4-FFF2-40B4-BE49-F238E27FC236}">
                <a16:creationId xmlns:a16="http://schemas.microsoft.com/office/drawing/2014/main" id="{932D894E-BE46-724E-B7F7-F821BD66BC2E}"/>
              </a:ext>
            </a:extLst>
          </p:cNvPr>
          <p:cNvSpPr>
            <a:spLocks noGrp="1"/>
          </p:cNvSpPr>
          <p:nvPr>
            <p:ph type="dt" sz="half" idx="2"/>
          </p:nvPr>
        </p:nvSpPr>
        <p:spPr/>
        <p:txBody>
          <a:bodyPr/>
          <a:lstStyle/>
          <a:p>
            <a:pPr defTabSz="457200"/>
            <a:r>
              <a:rPr lang="en-US"/>
              <a:t>© DataStax, All Rights Reserved.</a:t>
            </a:r>
            <a:endParaRPr lang="mr-IN" dirty="0"/>
          </a:p>
        </p:txBody>
      </p:sp>
      <p:sp>
        <p:nvSpPr>
          <p:cNvPr id="6" name="Slide Number Placeholder 5">
            <a:extLst>
              <a:ext uri="{FF2B5EF4-FFF2-40B4-BE49-F238E27FC236}">
                <a16:creationId xmlns:a16="http://schemas.microsoft.com/office/drawing/2014/main" id="{E754A1F0-44F6-494E-AEE7-718541E5DE34}"/>
              </a:ext>
            </a:extLst>
          </p:cNvPr>
          <p:cNvSpPr>
            <a:spLocks noGrp="1"/>
          </p:cNvSpPr>
          <p:nvPr>
            <p:ph type="sldNum" sz="quarter" idx="4"/>
          </p:nvPr>
        </p:nvSpPr>
        <p:spPr/>
        <p:txBody>
          <a:bodyPr/>
          <a:lstStyle/>
          <a:p>
            <a:pPr algn="r" defTabSz="457200"/>
            <a:fld id="{625532A8-9998-1545-8016-7D9932388623}" type="slidenum">
              <a:rPr lang="uk-UA" smtClean="0"/>
              <a:pPr algn="r" defTabSz="457200"/>
              <a:t>15</a:t>
            </a:fld>
            <a:endParaRPr lang="uk-UA"/>
          </a:p>
        </p:txBody>
      </p:sp>
      <p:sp>
        <p:nvSpPr>
          <p:cNvPr id="7" name="Shape 1669">
            <a:extLst>
              <a:ext uri="{FF2B5EF4-FFF2-40B4-BE49-F238E27FC236}">
                <a16:creationId xmlns:a16="http://schemas.microsoft.com/office/drawing/2014/main" id="{495031FA-3984-D640-8F1D-DCF2AC1F1004}"/>
              </a:ext>
            </a:extLst>
          </p:cNvPr>
          <p:cNvSpPr/>
          <p:nvPr/>
        </p:nvSpPr>
        <p:spPr>
          <a:xfrm>
            <a:off x="4691671" y="1656629"/>
            <a:ext cx="3962700" cy="2395418"/>
          </a:xfrm>
          <a:prstGeom prst="roundRect">
            <a:avLst>
              <a:gd name="adj" fmla="val 16667"/>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8" name="Shape 1670">
            <a:extLst>
              <a:ext uri="{FF2B5EF4-FFF2-40B4-BE49-F238E27FC236}">
                <a16:creationId xmlns:a16="http://schemas.microsoft.com/office/drawing/2014/main" id="{507DC903-1B9D-2146-92C4-5AC72BE27B0D}"/>
              </a:ext>
            </a:extLst>
          </p:cNvPr>
          <p:cNvSpPr/>
          <p:nvPr/>
        </p:nvSpPr>
        <p:spPr>
          <a:xfrm>
            <a:off x="5165045" y="2124462"/>
            <a:ext cx="3288900" cy="1625100"/>
          </a:xfrm>
          <a:prstGeom prst="roundRect">
            <a:avLst>
              <a:gd name="adj" fmla="val 16667"/>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aphicFrame>
        <p:nvGraphicFramePr>
          <p:cNvPr id="9" name="Shape 1671">
            <a:extLst>
              <a:ext uri="{FF2B5EF4-FFF2-40B4-BE49-F238E27FC236}">
                <a16:creationId xmlns:a16="http://schemas.microsoft.com/office/drawing/2014/main" id="{CEDA9C7B-1074-CA46-9595-B447ACEE66ED}"/>
              </a:ext>
            </a:extLst>
          </p:cNvPr>
          <p:cNvGraphicFramePr/>
          <p:nvPr>
            <p:extLst/>
          </p:nvPr>
        </p:nvGraphicFramePr>
        <p:xfrm>
          <a:off x="5418223" y="2576775"/>
          <a:ext cx="2780600" cy="760950"/>
        </p:xfrm>
        <a:graphic>
          <a:graphicData uri="http://schemas.openxmlformats.org/drawingml/2006/table">
            <a:tbl>
              <a:tblPr firstRow="1" bandRow="1">
                <a:noFill/>
              </a:tblPr>
              <a:tblGrid>
                <a:gridCol w="695150">
                  <a:extLst>
                    <a:ext uri="{9D8B030D-6E8A-4147-A177-3AD203B41FA5}">
                      <a16:colId xmlns:a16="http://schemas.microsoft.com/office/drawing/2014/main" val="20000"/>
                    </a:ext>
                  </a:extLst>
                </a:gridCol>
                <a:gridCol w="695150">
                  <a:extLst>
                    <a:ext uri="{9D8B030D-6E8A-4147-A177-3AD203B41FA5}">
                      <a16:colId xmlns:a16="http://schemas.microsoft.com/office/drawing/2014/main" val="20001"/>
                    </a:ext>
                  </a:extLst>
                </a:gridCol>
                <a:gridCol w="695150">
                  <a:extLst>
                    <a:ext uri="{9D8B030D-6E8A-4147-A177-3AD203B41FA5}">
                      <a16:colId xmlns:a16="http://schemas.microsoft.com/office/drawing/2014/main" val="20002"/>
                    </a:ext>
                  </a:extLst>
                </a:gridCol>
                <a:gridCol w="695150">
                  <a:extLst>
                    <a:ext uri="{9D8B030D-6E8A-4147-A177-3AD203B41FA5}">
                      <a16:colId xmlns:a16="http://schemas.microsoft.com/office/drawing/2014/main" val="20003"/>
                    </a:ext>
                  </a:extLst>
                </a:gridCol>
              </a:tblGrid>
              <a:tr h="253650">
                <a:tc>
                  <a:txBody>
                    <a:bodyPr/>
                    <a:lstStyle/>
                    <a:p>
                      <a:pPr marL="0" marR="0" lvl="0" indent="0" algn="l" rtl="0">
                        <a:spcBef>
                          <a:spcPts val="0"/>
                        </a:spcBef>
                        <a:spcAft>
                          <a:spcPts val="0"/>
                        </a:spcAft>
                        <a:buClr>
                          <a:schemeClr val="dk1"/>
                        </a:buClr>
                        <a:buSzPts val="275"/>
                        <a:buFont typeface="Calibri"/>
                        <a:buNone/>
                      </a:pPr>
                      <a:r>
                        <a:rPr lang="en" sz="1100" u="none" strike="noStrike" cap="none"/>
                        <a:t>ID</a:t>
                      </a:r>
                      <a:endParaRPr/>
                    </a:p>
                  </a:txBody>
                  <a:tcPr marL="84550" marR="84550" marT="42275" marB="42275"/>
                </a:tc>
                <a:tc>
                  <a:txBody>
                    <a:bodyPr/>
                    <a:lstStyle/>
                    <a:p>
                      <a:pPr marL="0" marR="0" lvl="0" indent="0" algn="l" rtl="0">
                        <a:spcBef>
                          <a:spcPts val="0"/>
                        </a:spcBef>
                        <a:spcAft>
                          <a:spcPts val="0"/>
                        </a:spcAft>
                        <a:buClr>
                          <a:schemeClr val="dk1"/>
                        </a:buClr>
                        <a:buSzPts val="275"/>
                        <a:buFont typeface="Calibri"/>
                        <a:buNone/>
                      </a:pPr>
                      <a:r>
                        <a:rPr lang="en" sz="1100" u="none" strike="noStrike" cap="none"/>
                        <a:t>Name</a:t>
                      </a:r>
                      <a:endParaRPr/>
                    </a:p>
                  </a:txBody>
                  <a:tcPr marL="84550" marR="84550" marT="42275" marB="42275"/>
                </a:tc>
                <a:tc>
                  <a:txBody>
                    <a:bodyPr/>
                    <a:lstStyle/>
                    <a:p>
                      <a:pPr marL="0" marR="0" lvl="0" indent="0" algn="l" rtl="0">
                        <a:spcBef>
                          <a:spcPts val="0"/>
                        </a:spcBef>
                        <a:spcAft>
                          <a:spcPts val="0"/>
                        </a:spcAft>
                        <a:buClr>
                          <a:schemeClr val="dk1"/>
                        </a:buClr>
                        <a:buSzPts val="275"/>
                        <a:buFont typeface="Calibri"/>
                        <a:buNone/>
                      </a:pPr>
                      <a:r>
                        <a:rPr lang="en" sz="1100" u="none" strike="noStrike" cap="none"/>
                        <a:t>SSN</a:t>
                      </a:r>
                      <a:endParaRPr/>
                    </a:p>
                  </a:txBody>
                  <a:tcPr marL="84550" marR="84550" marT="42275" marB="42275"/>
                </a:tc>
                <a:tc>
                  <a:txBody>
                    <a:bodyPr/>
                    <a:lstStyle/>
                    <a:p>
                      <a:pPr marL="0" marR="0" lvl="0" indent="0" algn="l" rtl="0">
                        <a:spcBef>
                          <a:spcPts val="0"/>
                        </a:spcBef>
                        <a:spcAft>
                          <a:spcPts val="0"/>
                        </a:spcAft>
                        <a:buClr>
                          <a:schemeClr val="dk1"/>
                        </a:buClr>
                        <a:buSzPts val="275"/>
                        <a:buFont typeface="Calibri"/>
                        <a:buNone/>
                      </a:pPr>
                      <a:r>
                        <a:rPr lang="en" sz="1100" u="none" strike="noStrike" cap="none"/>
                        <a:t>DOB</a:t>
                      </a:r>
                      <a:endParaRPr/>
                    </a:p>
                  </a:txBody>
                  <a:tcPr marL="84550" marR="84550" marT="42275" marB="42275"/>
                </a:tc>
                <a:extLst>
                  <a:ext uri="{0D108BD9-81ED-4DB2-BD59-A6C34878D82A}">
                    <a16:rowId xmlns:a16="http://schemas.microsoft.com/office/drawing/2014/main" val="10000"/>
                  </a:ext>
                </a:extLst>
              </a:tr>
              <a:tr h="253650">
                <a:tc>
                  <a:txBody>
                    <a:bodyPr/>
                    <a:lstStyle/>
                    <a:p>
                      <a:pPr marL="0" marR="0" lvl="0" indent="0" algn="l" rtl="0">
                        <a:spcBef>
                          <a:spcPts val="0"/>
                        </a:spcBef>
                        <a:spcAft>
                          <a:spcPts val="0"/>
                        </a:spcAft>
                        <a:buClr>
                          <a:schemeClr val="dk1"/>
                        </a:buClr>
                        <a:buSzPts val="275"/>
                        <a:buFont typeface="Calibri"/>
                        <a:buNone/>
                      </a:pPr>
                      <a:endParaRPr sz="1100" u="none" strike="noStrike" cap="none"/>
                    </a:p>
                  </a:txBody>
                  <a:tcPr marL="84550" marR="84550" marT="42275" marB="42275"/>
                </a:tc>
                <a:tc>
                  <a:txBody>
                    <a:bodyPr/>
                    <a:lstStyle/>
                    <a:p>
                      <a:pPr marL="0" marR="0" lvl="0" indent="0" algn="l" rtl="0">
                        <a:spcBef>
                          <a:spcPts val="0"/>
                        </a:spcBef>
                        <a:spcAft>
                          <a:spcPts val="0"/>
                        </a:spcAft>
                        <a:buClr>
                          <a:schemeClr val="dk1"/>
                        </a:buClr>
                        <a:buSzPts val="275"/>
                        <a:buFont typeface="Calibri"/>
                        <a:buNone/>
                      </a:pPr>
                      <a:endParaRPr sz="1100" u="none" strike="noStrike" cap="none"/>
                    </a:p>
                  </a:txBody>
                  <a:tcPr marL="84550" marR="84550" marT="42275" marB="42275"/>
                </a:tc>
                <a:tc>
                  <a:txBody>
                    <a:bodyPr/>
                    <a:lstStyle/>
                    <a:p>
                      <a:pPr marL="0" marR="0" lvl="0" indent="0" algn="l" rtl="0">
                        <a:spcBef>
                          <a:spcPts val="0"/>
                        </a:spcBef>
                        <a:spcAft>
                          <a:spcPts val="0"/>
                        </a:spcAft>
                        <a:buClr>
                          <a:schemeClr val="dk1"/>
                        </a:buClr>
                        <a:buSzPts val="275"/>
                        <a:buFont typeface="Calibri"/>
                        <a:buNone/>
                      </a:pPr>
                      <a:endParaRPr sz="1100" u="none" strike="noStrike" cap="none"/>
                    </a:p>
                  </a:txBody>
                  <a:tcPr marL="84550" marR="84550" marT="42275" marB="42275"/>
                </a:tc>
                <a:tc>
                  <a:txBody>
                    <a:bodyPr/>
                    <a:lstStyle/>
                    <a:p>
                      <a:pPr marL="0" marR="0" lvl="0" indent="0" algn="l" rtl="0">
                        <a:spcBef>
                          <a:spcPts val="0"/>
                        </a:spcBef>
                        <a:spcAft>
                          <a:spcPts val="0"/>
                        </a:spcAft>
                        <a:buClr>
                          <a:schemeClr val="dk1"/>
                        </a:buClr>
                        <a:buSzPts val="275"/>
                        <a:buFont typeface="Calibri"/>
                        <a:buNone/>
                      </a:pPr>
                      <a:endParaRPr sz="1100" u="none" strike="noStrike" cap="none"/>
                    </a:p>
                  </a:txBody>
                  <a:tcPr marL="84550" marR="84550" marT="42275" marB="42275"/>
                </a:tc>
                <a:extLst>
                  <a:ext uri="{0D108BD9-81ED-4DB2-BD59-A6C34878D82A}">
                    <a16:rowId xmlns:a16="http://schemas.microsoft.com/office/drawing/2014/main" val="10001"/>
                  </a:ext>
                </a:extLst>
              </a:tr>
              <a:tr h="253650">
                <a:tc>
                  <a:txBody>
                    <a:bodyPr/>
                    <a:lstStyle/>
                    <a:p>
                      <a:pPr marL="0" marR="0" lvl="0" indent="0" algn="l" rtl="0">
                        <a:spcBef>
                          <a:spcPts val="0"/>
                        </a:spcBef>
                        <a:spcAft>
                          <a:spcPts val="0"/>
                        </a:spcAft>
                        <a:buClr>
                          <a:schemeClr val="dk1"/>
                        </a:buClr>
                        <a:buSzPts val="275"/>
                        <a:buFont typeface="Calibri"/>
                        <a:buNone/>
                      </a:pPr>
                      <a:endParaRPr sz="1100" u="none" strike="noStrike" cap="none"/>
                    </a:p>
                  </a:txBody>
                  <a:tcPr marL="84550" marR="84550" marT="42275" marB="42275"/>
                </a:tc>
                <a:tc>
                  <a:txBody>
                    <a:bodyPr/>
                    <a:lstStyle/>
                    <a:p>
                      <a:pPr marL="0" marR="0" lvl="0" indent="0" algn="l" rtl="0">
                        <a:spcBef>
                          <a:spcPts val="0"/>
                        </a:spcBef>
                        <a:spcAft>
                          <a:spcPts val="0"/>
                        </a:spcAft>
                        <a:buClr>
                          <a:schemeClr val="dk1"/>
                        </a:buClr>
                        <a:buSzPts val="275"/>
                        <a:buFont typeface="Calibri"/>
                        <a:buNone/>
                      </a:pPr>
                      <a:endParaRPr sz="1100" u="none" strike="noStrike" cap="none"/>
                    </a:p>
                  </a:txBody>
                  <a:tcPr marL="84550" marR="84550" marT="42275" marB="42275"/>
                </a:tc>
                <a:tc>
                  <a:txBody>
                    <a:bodyPr/>
                    <a:lstStyle/>
                    <a:p>
                      <a:pPr marL="0" marR="0" lvl="0" indent="0" algn="l" rtl="0">
                        <a:spcBef>
                          <a:spcPts val="0"/>
                        </a:spcBef>
                        <a:spcAft>
                          <a:spcPts val="0"/>
                        </a:spcAft>
                        <a:buClr>
                          <a:schemeClr val="dk1"/>
                        </a:buClr>
                        <a:buSzPts val="275"/>
                        <a:buFont typeface="Calibri"/>
                        <a:buNone/>
                      </a:pPr>
                      <a:endParaRPr sz="1100" u="none" strike="noStrike" cap="none"/>
                    </a:p>
                  </a:txBody>
                  <a:tcPr marL="84550" marR="84550" marT="42275" marB="42275"/>
                </a:tc>
                <a:tc>
                  <a:txBody>
                    <a:bodyPr/>
                    <a:lstStyle/>
                    <a:p>
                      <a:pPr marL="0" marR="0" lvl="0" indent="0" algn="l" rtl="0">
                        <a:spcBef>
                          <a:spcPts val="0"/>
                        </a:spcBef>
                        <a:spcAft>
                          <a:spcPts val="0"/>
                        </a:spcAft>
                        <a:buClr>
                          <a:schemeClr val="dk1"/>
                        </a:buClr>
                        <a:buSzPts val="275"/>
                        <a:buFont typeface="Calibri"/>
                        <a:buNone/>
                      </a:pPr>
                      <a:endParaRPr sz="1100" u="none" strike="noStrike" cap="none"/>
                    </a:p>
                  </a:txBody>
                  <a:tcPr marL="84550" marR="84550" marT="42275" marB="42275"/>
                </a:tc>
                <a:extLst>
                  <a:ext uri="{0D108BD9-81ED-4DB2-BD59-A6C34878D82A}">
                    <a16:rowId xmlns:a16="http://schemas.microsoft.com/office/drawing/2014/main" val="10002"/>
                  </a:ext>
                </a:extLst>
              </a:tr>
            </a:tbl>
          </a:graphicData>
        </a:graphic>
      </p:graphicFrame>
      <p:sp>
        <p:nvSpPr>
          <p:cNvPr id="10" name="Shape 1672">
            <a:extLst>
              <a:ext uri="{FF2B5EF4-FFF2-40B4-BE49-F238E27FC236}">
                <a16:creationId xmlns:a16="http://schemas.microsoft.com/office/drawing/2014/main" id="{0BCB7514-BDC7-0342-962A-33F0F4F30077}"/>
              </a:ext>
            </a:extLst>
          </p:cNvPr>
          <p:cNvSpPr txBox="1"/>
          <p:nvPr/>
        </p:nvSpPr>
        <p:spPr>
          <a:xfrm>
            <a:off x="4832181" y="1661071"/>
            <a:ext cx="2094600" cy="341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450"/>
              <a:buFont typeface="Arial"/>
              <a:buNone/>
            </a:pPr>
            <a:r>
              <a:rPr lang="en" sz="1800" b="0" i="0" u="none" strike="noStrike" cap="none">
                <a:solidFill>
                  <a:schemeClr val="lt1"/>
                </a:solidFill>
                <a:latin typeface="Arial"/>
                <a:ea typeface="Arial"/>
                <a:cs typeface="Arial"/>
                <a:sym typeface="Arial"/>
              </a:rPr>
              <a:t>Portfolio Keyspace</a:t>
            </a:r>
            <a:endParaRPr sz="1800" b="0" i="0" u="none" strike="noStrike" cap="none">
              <a:solidFill>
                <a:schemeClr val="lt1"/>
              </a:solidFill>
              <a:latin typeface="Arial"/>
              <a:ea typeface="Arial"/>
              <a:cs typeface="Arial"/>
              <a:sym typeface="Arial"/>
            </a:endParaRPr>
          </a:p>
        </p:txBody>
      </p:sp>
      <p:sp>
        <p:nvSpPr>
          <p:cNvPr id="11" name="Shape 1673">
            <a:extLst>
              <a:ext uri="{FF2B5EF4-FFF2-40B4-BE49-F238E27FC236}">
                <a16:creationId xmlns:a16="http://schemas.microsoft.com/office/drawing/2014/main" id="{19CCE0F3-B8A3-3B48-AE31-260E0E96712B}"/>
              </a:ext>
            </a:extLst>
          </p:cNvPr>
          <p:cNvSpPr txBox="1"/>
          <p:nvPr/>
        </p:nvSpPr>
        <p:spPr>
          <a:xfrm>
            <a:off x="5230780" y="2164687"/>
            <a:ext cx="1977300" cy="341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450"/>
              <a:buFont typeface="Arial"/>
              <a:buNone/>
            </a:pPr>
            <a:r>
              <a:rPr lang="en" sz="1800" b="0" i="0" u="none" strike="noStrike" cap="none">
                <a:solidFill>
                  <a:schemeClr val="lt1"/>
                </a:solidFill>
                <a:latin typeface="Arial"/>
                <a:ea typeface="Arial"/>
                <a:cs typeface="Arial"/>
                <a:sym typeface="Arial"/>
              </a:rPr>
              <a:t>Customer Table</a:t>
            </a:r>
            <a:endParaRPr/>
          </a:p>
        </p:txBody>
      </p:sp>
    </p:spTree>
    <p:extLst>
      <p:ext uri="{BB962C8B-B14F-4D97-AF65-F5344CB8AC3E}">
        <p14:creationId xmlns:p14="http://schemas.microsoft.com/office/powerpoint/2010/main" val="28442365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Shape 956"/>
          <p:cNvSpPr txBox="1">
            <a:spLocks noGrp="1"/>
          </p:cNvSpPr>
          <p:nvPr>
            <p:ph type="title"/>
          </p:nvPr>
        </p:nvSpPr>
        <p:spPr>
          <a:xfrm>
            <a:off x="457200" y="270472"/>
            <a:ext cx="8229600" cy="5481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Cassandra Query Language (CQL)</a:t>
            </a:r>
            <a:endParaRPr dirty="0"/>
          </a:p>
        </p:txBody>
      </p:sp>
      <p:sp>
        <p:nvSpPr>
          <p:cNvPr id="957" name="Shape 957"/>
          <p:cNvSpPr txBox="1">
            <a:spLocks noGrp="1"/>
          </p:cNvSpPr>
          <p:nvPr>
            <p:ph type="body" idx="1"/>
          </p:nvPr>
        </p:nvSpPr>
        <p:spPr>
          <a:xfrm>
            <a:off x="457200" y="1123949"/>
            <a:ext cx="8229600" cy="3477000"/>
          </a:xfrm>
          <a:prstGeom prst="rect">
            <a:avLst/>
          </a:prstGeom>
        </p:spPr>
        <p:txBody>
          <a:bodyPr spcFirstLastPara="1" wrap="square" lIns="91425" tIns="91425" rIns="91425" bIns="91425" anchor="t" anchorCtr="0">
            <a:noAutofit/>
          </a:bodyPr>
          <a:lstStyle/>
          <a:p>
            <a:pPr marL="285750" lvl="0" indent="-285750" rtl="0">
              <a:spcBef>
                <a:spcPts val="0"/>
              </a:spcBef>
              <a:spcAft>
                <a:spcPts val="0"/>
              </a:spcAft>
              <a:buClr>
                <a:schemeClr val="dk1"/>
              </a:buClr>
              <a:buSzPts val="1800"/>
              <a:buChar char="•"/>
            </a:pPr>
            <a:r>
              <a:rPr lang="en" sz="1800"/>
              <a:t>Syntax similar to RDBMS SQL</a:t>
            </a:r>
            <a:endParaRPr sz="1400"/>
          </a:p>
          <a:p>
            <a:pPr marL="285750" lvl="0" indent="-285750" rtl="0">
              <a:spcBef>
                <a:spcPts val="360"/>
              </a:spcBef>
              <a:spcAft>
                <a:spcPts val="0"/>
              </a:spcAft>
              <a:buClr>
                <a:schemeClr val="dk1"/>
              </a:buClr>
              <a:buSzPts val="1800"/>
              <a:buChar char="•"/>
            </a:pPr>
            <a:r>
              <a:rPr lang="en" sz="1800"/>
              <a:t>Create objects via DDL</a:t>
            </a:r>
            <a:endParaRPr sz="1400"/>
          </a:p>
          <a:p>
            <a:pPr marL="914400" lvl="2" indent="0" rtl="0">
              <a:spcBef>
                <a:spcPts val="360"/>
              </a:spcBef>
              <a:spcAft>
                <a:spcPts val="0"/>
              </a:spcAft>
              <a:buClr>
                <a:schemeClr val="dk1"/>
              </a:buClr>
              <a:buSzPts val="1800"/>
              <a:buFont typeface="Arial"/>
              <a:buNone/>
            </a:pPr>
            <a:r>
              <a:rPr lang="en" sz="1800"/>
              <a:t>For example:</a:t>
            </a:r>
            <a:endParaRPr sz="1400">
              <a:latin typeface="Helvetica Neue Light"/>
              <a:ea typeface="Helvetica Neue Light"/>
              <a:cs typeface="Helvetica Neue Light"/>
              <a:sym typeface="Helvetica Neue Light"/>
            </a:endParaRPr>
          </a:p>
          <a:p>
            <a:pPr marL="914400" lvl="2" indent="0" rtl="0">
              <a:spcBef>
                <a:spcPts val="360"/>
              </a:spcBef>
              <a:spcAft>
                <a:spcPts val="0"/>
              </a:spcAft>
              <a:buClr>
                <a:schemeClr val="dk1"/>
              </a:buClr>
              <a:buSzPts val="1800"/>
              <a:buFont typeface="Arial"/>
              <a:buNone/>
            </a:pPr>
            <a:r>
              <a:rPr lang="en" sz="1800"/>
              <a:t>CREATE, INSERT, UPDATE, </a:t>
            </a:r>
            <a:endParaRPr sz="1400">
              <a:latin typeface="Helvetica Neue Light"/>
              <a:ea typeface="Helvetica Neue Light"/>
              <a:cs typeface="Helvetica Neue Light"/>
              <a:sym typeface="Helvetica Neue Light"/>
            </a:endParaRPr>
          </a:p>
          <a:p>
            <a:pPr marL="914400" lvl="2" indent="0" rtl="0">
              <a:spcBef>
                <a:spcPts val="360"/>
              </a:spcBef>
              <a:spcAft>
                <a:spcPts val="0"/>
              </a:spcAft>
              <a:buClr>
                <a:schemeClr val="dk1"/>
              </a:buClr>
              <a:buSzPts val="1800"/>
              <a:buFont typeface="Arial"/>
              <a:buNone/>
            </a:pPr>
            <a:r>
              <a:rPr lang="en" sz="1800"/>
              <a:t>DELETE, GRANT, REVOKE</a:t>
            </a:r>
            <a:endParaRPr sz="1400">
              <a:latin typeface="Helvetica Neue Light"/>
              <a:ea typeface="Helvetica Neue Light"/>
              <a:cs typeface="Helvetica Neue Light"/>
              <a:sym typeface="Helvetica Neue Light"/>
            </a:endParaRPr>
          </a:p>
          <a:p>
            <a:pPr marL="0" lvl="0" indent="0" rtl="0">
              <a:spcBef>
                <a:spcPts val="360"/>
              </a:spcBef>
              <a:spcAft>
                <a:spcPts val="0"/>
              </a:spcAft>
              <a:buClr>
                <a:schemeClr val="dk1"/>
              </a:buClr>
              <a:buSzPts val="1800"/>
              <a:buFont typeface="Arial"/>
              <a:buNone/>
            </a:pPr>
            <a:r>
              <a:rPr lang="en" sz="1800"/>
              <a:t>		SELECT, WHERE</a:t>
            </a:r>
            <a:endParaRPr/>
          </a:p>
        </p:txBody>
      </p:sp>
      <p:sp>
        <p:nvSpPr>
          <p:cNvPr id="958" name="Shape 958"/>
          <p:cNvSpPr/>
          <p:nvPr/>
        </p:nvSpPr>
        <p:spPr>
          <a:xfrm>
            <a:off x="4635500" y="1163637"/>
            <a:ext cx="4038600" cy="381000"/>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959" name="Shape 959"/>
          <p:cNvSpPr/>
          <p:nvPr/>
        </p:nvSpPr>
        <p:spPr>
          <a:xfrm>
            <a:off x="4635500" y="1157287"/>
            <a:ext cx="4038600" cy="2685900"/>
          </a:xfrm>
          <a:prstGeom prst="rect">
            <a:avLst/>
          </a:prstGeom>
          <a:noFill/>
          <a:ln w="12700" cap="flat" cmpd="sng">
            <a:solidFill>
              <a:schemeClr val="accent1"/>
            </a:solidFill>
            <a:prstDash val="solid"/>
            <a:bevel/>
            <a:headEnd type="none" w="sm" len="sm"/>
            <a:tailEnd type="none" w="sm" len="sm"/>
          </a:ln>
        </p:spPr>
        <p:txBody>
          <a:bodyPr spcFirstLastPara="1" wrap="square" lIns="0" tIns="0" rIns="0" bIns="0" anchor="t" anchorCtr="0">
            <a:noAutofit/>
          </a:bodyPr>
          <a:lstStyle/>
          <a:p>
            <a:pPr marL="0" marR="0" lvl="0" indent="38100" algn="ctr" rtl="0">
              <a:lnSpc>
                <a:spcPct val="100000"/>
              </a:lnSpc>
              <a:spcBef>
                <a:spcPts val="0"/>
              </a:spcBef>
              <a:spcAft>
                <a:spcPts val="0"/>
              </a:spcAft>
              <a:buClr>
                <a:srgbClr val="FFFFFF"/>
              </a:buClr>
              <a:buSzPts val="500"/>
              <a:buFont typeface="Arial"/>
              <a:buNone/>
            </a:pPr>
            <a:r>
              <a:rPr lang="en" sz="2000" b="1" i="0" u="none" strike="noStrike" cap="none" dirty="0">
                <a:solidFill>
                  <a:srgbClr val="FFFFFF"/>
                </a:solidFill>
                <a:latin typeface="Arial"/>
                <a:ea typeface="Arial"/>
                <a:cs typeface="Arial"/>
                <a:sym typeface="Arial"/>
              </a:rPr>
              <a:t>CQL Example</a:t>
            </a:r>
            <a:endParaRPr dirty="0"/>
          </a:p>
          <a:p>
            <a:pPr marL="5080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Cabin"/>
              <a:ea typeface="Cabin"/>
              <a:cs typeface="Cabin"/>
              <a:sym typeface="Cabin"/>
            </a:endParaRPr>
          </a:p>
          <a:p>
            <a:pPr marL="50800" marR="0" lvl="0" indent="0" algn="l" rtl="0">
              <a:lnSpc>
                <a:spcPct val="100000"/>
              </a:lnSpc>
              <a:spcBef>
                <a:spcPts val="0"/>
              </a:spcBef>
              <a:spcAft>
                <a:spcPts val="0"/>
              </a:spcAft>
              <a:buClr>
                <a:schemeClr val="accent1"/>
              </a:buClr>
              <a:buSzPts val="1400"/>
              <a:buFont typeface="Cutive"/>
              <a:buNone/>
            </a:pPr>
            <a:r>
              <a:rPr lang="en" sz="1400" b="0" i="0" u="none" strike="noStrike" cap="none" dirty="0">
                <a:solidFill>
                  <a:schemeClr val="accent1"/>
                </a:solidFill>
                <a:latin typeface="Cutive"/>
                <a:ea typeface="Cutive"/>
                <a:cs typeface="Cutive"/>
                <a:sym typeface="Cutive"/>
              </a:rPr>
              <a:t>CREATE TABLE </a:t>
            </a:r>
            <a:r>
              <a:rPr lang="en" sz="1400" b="0" i="0" u="none" strike="noStrike" cap="none" dirty="0" err="1">
                <a:solidFill>
                  <a:schemeClr val="accent1"/>
                </a:solidFill>
                <a:latin typeface="Cutive"/>
                <a:ea typeface="Cutive"/>
                <a:cs typeface="Cutive"/>
                <a:sym typeface="Cutive"/>
              </a:rPr>
              <a:t>market_prices</a:t>
            </a:r>
            <a:r>
              <a:rPr lang="en" sz="1400" b="0" i="0" u="none" strike="noStrike" cap="none" dirty="0">
                <a:solidFill>
                  <a:schemeClr val="accent1"/>
                </a:solidFill>
                <a:latin typeface="Cutive"/>
                <a:ea typeface="Cutive"/>
                <a:cs typeface="Cutive"/>
                <a:sym typeface="Cutive"/>
              </a:rPr>
              <a:t> ( </a:t>
            </a:r>
            <a:br>
              <a:rPr lang="en" sz="1400" b="0" i="0" u="none" strike="noStrike" cap="none" dirty="0">
                <a:solidFill>
                  <a:schemeClr val="accent1"/>
                </a:solidFill>
                <a:latin typeface="Cutive"/>
                <a:ea typeface="Cutive"/>
                <a:cs typeface="Cutive"/>
                <a:sym typeface="Cutive"/>
              </a:rPr>
            </a:br>
            <a:r>
              <a:rPr lang="en" sz="1400" b="0" i="0" u="none" strike="noStrike" cap="none" dirty="0">
                <a:solidFill>
                  <a:schemeClr val="accent1"/>
                </a:solidFill>
                <a:latin typeface="Cutive"/>
                <a:ea typeface="Cutive"/>
                <a:cs typeface="Cutive"/>
                <a:sym typeface="Cutive"/>
              </a:rPr>
              <a:t>	symbol TEXT,</a:t>
            </a:r>
            <a:br>
              <a:rPr lang="en" sz="1400" b="0" i="0" u="none" strike="noStrike" cap="none" dirty="0">
                <a:solidFill>
                  <a:schemeClr val="accent1"/>
                </a:solidFill>
                <a:latin typeface="Cutive"/>
                <a:ea typeface="Cutive"/>
                <a:cs typeface="Cutive"/>
                <a:sym typeface="Cutive"/>
              </a:rPr>
            </a:br>
            <a:r>
              <a:rPr lang="en" sz="1400" b="0" i="0" u="none" strike="noStrike" cap="none" dirty="0">
                <a:solidFill>
                  <a:schemeClr val="accent1"/>
                </a:solidFill>
                <a:latin typeface="Cutive"/>
                <a:ea typeface="Cutive"/>
                <a:cs typeface="Cutive"/>
                <a:sym typeface="Cutive"/>
              </a:rPr>
              <a:t>	date TIMESTAMP,</a:t>
            </a:r>
            <a:br>
              <a:rPr lang="en" sz="1400" b="0" i="0" u="none" strike="noStrike" cap="none" dirty="0">
                <a:solidFill>
                  <a:schemeClr val="accent1"/>
                </a:solidFill>
                <a:latin typeface="Cutive"/>
                <a:ea typeface="Cutive"/>
                <a:cs typeface="Cutive"/>
                <a:sym typeface="Cutive"/>
              </a:rPr>
            </a:br>
            <a:r>
              <a:rPr lang="en" sz="1400" b="0" i="0" u="none" strike="noStrike" cap="none" dirty="0">
                <a:solidFill>
                  <a:schemeClr val="accent1"/>
                </a:solidFill>
                <a:latin typeface="Cutive"/>
                <a:ea typeface="Cutive"/>
                <a:cs typeface="Cutive"/>
                <a:sym typeface="Cutive"/>
              </a:rPr>
              <a:t>	price DECIMAL,</a:t>
            </a:r>
            <a:endParaRPr dirty="0"/>
          </a:p>
          <a:p>
            <a:pPr marL="50800" marR="0" lvl="0" indent="0" algn="l" rtl="0">
              <a:lnSpc>
                <a:spcPct val="100000"/>
              </a:lnSpc>
              <a:spcBef>
                <a:spcPts val="0"/>
              </a:spcBef>
              <a:spcAft>
                <a:spcPts val="0"/>
              </a:spcAft>
              <a:buClr>
                <a:schemeClr val="accent1"/>
              </a:buClr>
              <a:buSzPts val="1400"/>
              <a:buFont typeface="Cutive"/>
              <a:buNone/>
            </a:pPr>
            <a:r>
              <a:rPr lang="en" sz="1400" b="0" i="0" u="none" strike="noStrike" cap="none" dirty="0">
                <a:solidFill>
                  <a:schemeClr val="accent1"/>
                </a:solidFill>
                <a:latin typeface="Cutive"/>
                <a:ea typeface="Cutive"/>
                <a:cs typeface="Cutive"/>
                <a:sym typeface="Cutive"/>
              </a:rPr>
              <a:t>	side INT,</a:t>
            </a:r>
            <a:br>
              <a:rPr lang="en" sz="1400" b="0" i="0" u="none" strike="noStrike" cap="none" dirty="0">
                <a:solidFill>
                  <a:schemeClr val="accent1"/>
                </a:solidFill>
                <a:latin typeface="Cutive"/>
                <a:ea typeface="Cutive"/>
                <a:cs typeface="Cutive"/>
                <a:sym typeface="Cutive"/>
              </a:rPr>
            </a:br>
            <a:r>
              <a:rPr lang="en" sz="1400" b="0" i="0" u="none" strike="noStrike" cap="none" dirty="0">
                <a:solidFill>
                  <a:schemeClr val="accent1"/>
                </a:solidFill>
                <a:latin typeface="Cutive"/>
                <a:ea typeface="Cutive"/>
                <a:cs typeface="Cutive"/>
                <a:sym typeface="Cutive"/>
              </a:rPr>
              <a:t>	PRIMARY KEY (symbol, date)</a:t>
            </a:r>
            <a:br>
              <a:rPr lang="en" sz="1400" b="0" i="0" u="none" strike="noStrike" cap="none" dirty="0">
                <a:solidFill>
                  <a:schemeClr val="accent1"/>
                </a:solidFill>
                <a:latin typeface="Cutive"/>
                <a:ea typeface="Cutive"/>
                <a:cs typeface="Cutive"/>
                <a:sym typeface="Cutive"/>
              </a:rPr>
            </a:br>
            <a:r>
              <a:rPr lang="en" sz="1400" b="0" i="0" u="none" strike="noStrike" cap="none" dirty="0">
                <a:solidFill>
                  <a:schemeClr val="accent1"/>
                </a:solidFill>
                <a:latin typeface="Cutive"/>
                <a:ea typeface="Cutive"/>
                <a:cs typeface="Cutive"/>
                <a:sym typeface="Cutive"/>
              </a:rPr>
              <a:t>) WITH CLUSTERING ORDER BY</a:t>
            </a:r>
            <a:endParaRPr dirty="0"/>
          </a:p>
          <a:p>
            <a:pPr marL="50800" marR="0" lvl="0" indent="0" algn="l" rtl="0">
              <a:lnSpc>
                <a:spcPct val="100000"/>
              </a:lnSpc>
              <a:spcBef>
                <a:spcPts val="0"/>
              </a:spcBef>
              <a:spcAft>
                <a:spcPts val="0"/>
              </a:spcAft>
              <a:buClr>
                <a:schemeClr val="accent1"/>
              </a:buClr>
              <a:buSzPts val="1400"/>
              <a:buFont typeface="Cutive"/>
              <a:buNone/>
            </a:pPr>
            <a:r>
              <a:rPr lang="en" sz="1400" b="0" i="0" u="none" strike="noStrike" cap="none" dirty="0">
                <a:solidFill>
                  <a:schemeClr val="accent1"/>
                </a:solidFill>
                <a:latin typeface="Cutive"/>
                <a:ea typeface="Cutive"/>
                <a:cs typeface="Cutive"/>
                <a:sym typeface="Cutive"/>
              </a:rPr>
              <a:t>	(date DESC);</a:t>
            </a:r>
            <a:endParaRPr dirty="0"/>
          </a:p>
        </p:txBody>
      </p:sp>
      <p:sp>
        <p:nvSpPr>
          <p:cNvPr id="960" name="Shape 960"/>
          <p:cNvSpPr txBox="1">
            <a:spLocks noGrp="1"/>
          </p:cNvSpPr>
          <p:nvPr>
            <p:ph type="sldNum" idx="12"/>
          </p:nvPr>
        </p:nvSpPr>
        <p:spPr>
          <a:xfrm>
            <a:off x="43199" y="4817151"/>
            <a:ext cx="378300" cy="2394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BFBFBF"/>
              </a:buClr>
              <a:buSzPts val="600"/>
              <a:buFont typeface="Arial"/>
              <a:buNone/>
            </a:pPr>
            <a:fld id="{00000000-1234-1234-1234-123412341234}" type="slidenum">
              <a:rPr lang="en" sz="600" b="0" i="0" u="none" strike="noStrike" cap="none">
                <a:solidFill>
                  <a:srgbClr val="BFBFBF"/>
                </a:solidFill>
                <a:latin typeface="Arial"/>
                <a:ea typeface="Arial"/>
                <a:cs typeface="Arial"/>
                <a:sym typeface="Arial"/>
              </a:rPr>
              <a:t>16</a:t>
            </a:fld>
            <a:endParaRPr sz="600" b="0" i="0" u="none" strike="noStrike" cap="none">
              <a:solidFill>
                <a:srgbClr val="BFBFBF"/>
              </a:solidFill>
              <a:latin typeface="Arial"/>
              <a:ea typeface="Arial"/>
              <a:cs typeface="Arial"/>
              <a:sym typeface="Arial"/>
            </a:endParaRPr>
          </a:p>
        </p:txBody>
      </p:sp>
      <p:sp>
        <p:nvSpPr>
          <p:cNvPr id="961" name="Shape 961"/>
          <p:cNvSpPr txBox="1">
            <a:spLocks noGrp="1"/>
          </p:cNvSpPr>
          <p:nvPr>
            <p:ph type="dt" idx="10"/>
          </p:nvPr>
        </p:nvSpPr>
        <p:spPr>
          <a:xfrm>
            <a:off x="474791" y="4790122"/>
            <a:ext cx="2057400" cy="274500"/>
          </a:xfrm>
          <a:prstGeom prst="rect">
            <a:avLst/>
          </a:prstGeom>
          <a:noFill/>
          <a:ln>
            <a:noFill/>
          </a:ln>
        </p:spPr>
        <p:txBody>
          <a:bodyPr spcFirstLastPara="1" wrap="square" lIns="0" tIns="45700" rIns="91425" bIns="45700" anchor="b" anchorCtr="0">
            <a:noAutofit/>
          </a:bodyPr>
          <a:lstStyle/>
          <a:p>
            <a:pPr marL="0" marR="0" lvl="0" indent="0" algn="l" rtl="0">
              <a:lnSpc>
                <a:spcPct val="100000"/>
              </a:lnSpc>
              <a:spcBef>
                <a:spcPts val="0"/>
              </a:spcBef>
              <a:spcAft>
                <a:spcPts val="0"/>
              </a:spcAft>
              <a:buClr>
                <a:srgbClr val="BFBFBF"/>
              </a:buClr>
              <a:buSzPts val="600"/>
              <a:buFont typeface="Arial"/>
              <a:buNone/>
            </a:pPr>
            <a:r>
              <a:rPr lang="en" sz="600" b="0" i="0" u="none" strike="noStrike" cap="none">
                <a:solidFill>
                  <a:srgbClr val="BFBFBF"/>
                </a:solidFill>
                <a:latin typeface="Arial"/>
                <a:ea typeface="Arial"/>
                <a:cs typeface="Arial"/>
                <a:sym typeface="Arial"/>
              </a:rPr>
              <a:t>© DataStax, All Rights Reserved.</a:t>
            </a:r>
            <a:endParaRPr sz="600" b="0" i="0" u="none" strike="noStrike" cap="none">
              <a:solidFill>
                <a:srgbClr val="BFBFBF"/>
              </a:solidFill>
              <a:latin typeface="Arial"/>
              <a:ea typeface="Arial"/>
              <a:cs typeface="Arial"/>
              <a:sym typeface="Arial"/>
            </a:endParaRPr>
          </a:p>
        </p:txBody>
      </p:sp>
    </p:spTree>
    <p:extLst>
      <p:ext uri="{BB962C8B-B14F-4D97-AF65-F5344CB8AC3E}">
        <p14:creationId xmlns:p14="http://schemas.microsoft.com/office/powerpoint/2010/main" val="24131365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BF79A-FFCB-894A-A9B4-BB3FE4C3310F}"/>
              </a:ext>
            </a:extLst>
          </p:cNvPr>
          <p:cNvSpPr>
            <a:spLocks noGrp="1"/>
          </p:cNvSpPr>
          <p:nvPr>
            <p:ph type="title"/>
          </p:nvPr>
        </p:nvSpPr>
        <p:spPr/>
        <p:txBody>
          <a:bodyPr/>
          <a:lstStyle/>
          <a:p>
            <a:r>
              <a:rPr lang="fr-FR" dirty="0"/>
              <a:t>Partitions</a:t>
            </a:r>
          </a:p>
        </p:txBody>
      </p:sp>
      <p:sp>
        <p:nvSpPr>
          <p:cNvPr id="4" name="Date Placeholder 3">
            <a:extLst>
              <a:ext uri="{FF2B5EF4-FFF2-40B4-BE49-F238E27FC236}">
                <a16:creationId xmlns:a16="http://schemas.microsoft.com/office/drawing/2014/main" id="{F428CE16-44A5-A94D-867A-B5452BACDA48}"/>
              </a:ext>
            </a:extLst>
          </p:cNvPr>
          <p:cNvSpPr>
            <a:spLocks noGrp="1"/>
          </p:cNvSpPr>
          <p:nvPr>
            <p:ph type="dt" idx="10"/>
          </p:nvPr>
        </p:nvSpPr>
        <p:spPr/>
        <p:txBody>
          <a:bodyPr/>
          <a:lstStyle/>
          <a:p>
            <a:endParaRPr lang="fr-FR"/>
          </a:p>
        </p:txBody>
      </p:sp>
      <p:sp>
        <p:nvSpPr>
          <p:cNvPr id="5" name="Slide Number Placeholder 4">
            <a:extLst>
              <a:ext uri="{FF2B5EF4-FFF2-40B4-BE49-F238E27FC236}">
                <a16:creationId xmlns:a16="http://schemas.microsoft.com/office/drawing/2014/main" id="{9132188E-C80A-A543-B8D7-3DEB530FC1A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17</a:t>
            </a:fld>
            <a:endParaRPr lang="en"/>
          </a:p>
        </p:txBody>
      </p:sp>
      <p:sp>
        <p:nvSpPr>
          <p:cNvPr id="6" name="Footer Placeholder 5">
            <a:extLst>
              <a:ext uri="{FF2B5EF4-FFF2-40B4-BE49-F238E27FC236}">
                <a16:creationId xmlns:a16="http://schemas.microsoft.com/office/drawing/2014/main" id="{F63999A3-02E3-514D-9B0F-A83A2B65619C}"/>
              </a:ext>
            </a:extLst>
          </p:cNvPr>
          <p:cNvSpPr>
            <a:spLocks noGrp="1"/>
          </p:cNvSpPr>
          <p:nvPr>
            <p:ph type="ftr" idx="11"/>
          </p:nvPr>
        </p:nvSpPr>
        <p:spPr/>
        <p:txBody>
          <a:bodyPr/>
          <a:lstStyle/>
          <a:p>
            <a:endParaRPr lang="fr-FR"/>
          </a:p>
        </p:txBody>
      </p:sp>
      <p:pic>
        <p:nvPicPr>
          <p:cNvPr id="8" name="Picture 7">
            <a:extLst>
              <a:ext uri="{FF2B5EF4-FFF2-40B4-BE49-F238E27FC236}">
                <a16:creationId xmlns:a16="http://schemas.microsoft.com/office/drawing/2014/main" id="{FF0D08A8-83D3-C944-B6FF-B08B97CC05BE}"/>
              </a:ext>
            </a:extLst>
          </p:cNvPr>
          <p:cNvPicPr>
            <a:picLocks noChangeAspect="1"/>
          </p:cNvPicPr>
          <p:nvPr/>
        </p:nvPicPr>
        <p:blipFill>
          <a:blip r:embed="rId2"/>
          <a:stretch>
            <a:fillRect/>
          </a:stretch>
        </p:blipFill>
        <p:spPr>
          <a:xfrm>
            <a:off x="389965" y="971022"/>
            <a:ext cx="7443788" cy="3408471"/>
          </a:xfrm>
          <a:prstGeom prst="rect">
            <a:avLst/>
          </a:prstGeom>
        </p:spPr>
      </p:pic>
    </p:spTree>
    <p:extLst>
      <p:ext uri="{BB962C8B-B14F-4D97-AF65-F5344CB8AC3E}">
        <p14:creationId xmlns:p14="http://schemas.microsoft.com/office/powerpoint/2010/main" val="17380238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45FAD-C722-8746-9107-9E20D9D32EB8}"/>
              </a:ext>
            </a:extLst>
          </p:cNvPr>
          <p:cNvSpPr>
            <a:spLocks noGrp="1"/>
          </p:cNvSpPr>
          <p:nvPr>
            <p:ph type="title"/>
          </p:nvPr>
        </p:nvSpPr>
        <p:spPr/>
        <p:txBody>
          <a:bodyPr/>
          <a:lstStyle/>
          <a:p>
            <a:r>
              <a:rPr lang="fr-FR" dirty="0"/>
              <a:t>Partitions</a:t>
            </a:r>
          </a:p>
        </p:txBody>
      </p:sp>
      <p:sp>
        <p:nvSpPr>
          <p:cNvPr id="4" name="Date Placeholder 3">
            <a:extLst>
              <a:ext uri="{FF2B5EF4-FFF2-40B4-BE49-F238E27FC236}">
                <a16:creationId xmlns:a16="http://schemas.microsoft.com/office/drawing/2014/main" id="{D964294B-69C2-CE4E-B033-1669F73132D8}"/>
              </a:ext>
            </a:extLst>
          </p:cNvPr>
          <p:cNvSpPr>
            <a:spLocks noGrp="1"/>
          </p:cNvSpPr>
          <p:nvPr>
            <p:ph type="dt" idx="10"/>
          </p:nvPr>
        </p:nvSpPr>
        <p:spPr/>
        <p:txBody>
          <a:bodyPr/>
          <a:lstStyle/>
          <a:p>
            <a:endParaRPr lang="fr-FR"/>
          </a:p>
        </p:txBody>
      </p:sp>
      <p:sp>
        <p:nvSpPr>
          <p:cNvPr id="5" name="Slide Number Placeholder 4">
            <a:extLst>
              <a:ext uri="{FF2B5EF4-FFF2-40B4-BE49-F238E27FC236}">
                <a16:creationId xmlns:a16="http://schemas.microsoft.com/office/drawing/2014/main" id="{CD1F11CD-C2C1-F645-A065-D1A8C439668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18</a:t>
            </a:fld>
            <a:endParaRPr lang="en"/>
          </a:p>
        </p:txBody>
      </p:sp>
      <p:sp>
        <p:nvSpPr>
          <p:cNvPr id="6" name="Footer Placeholder 5">
            <a:extLst>
              <a:ext uri="{FF2B5EF4-FFF2-40B4-BE49-F238E27FC236}">
                <a16:creationId xmlns:a16="http://schemas.microsoft.com/office/drawing/2014/main" id="{6F8A5751-189F-E343-AEDA-7AD44F378622}"/>
              </a:ext>
            </a:extLst>
          </p:cNvPr>
          <p:cNvSpPr>
            <a:spLocks noGrp="1"/>
          </p:cNvSpPr>
          <p:nvPr>
            <p:ph type="ftr" idx="11"/>
          </p:nvPr>
        </p:nvSpPr>
        <p:spPr/>
        <p:txBody>
          <a:bodyPr/>
          <a:lstStyle/>
          <a:p>
            <a:endParaRPr lang="fr-FR"/>
          </a:p>
        </p:txBody>
      </p:sp>
      <p:pic>
        <p:nvPicPr>
          <p:cNvPr id="8" name="Picture 7">
            <a:extLst>
              <a:ext uri="{FF2B5EF4-FFF2-40B4-BE49-F238E27FC236}">
                <a16:creationId xmlns:a16="http://schemas.microsoft.com/office/drawing/2014/main" id="{CE53B837-7292-F548-BE3C-271AFDDA1004}"/>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984654" y="1049954"/>
            <a:ext cx="6101947" cy="3530733"/>
          </a:xfrm>
          <a:prstGeom prst="rect">
            <a:avLst/>
          </a:prstGeom>
        </p:spPr>
      </p:pic>
    </p:spTree>
    <p:extLst>
      <p:ext uri="{BB962C8B-B14F-4D97-AF65-F5344CB8AC3E}">
        <p14:creationId xmlns:p14="http://schemas.microsoft.com/office/powerpoint/2010/main" val="26606083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4A75B-3B52-1A45-8316-3B8B741970C9}"/>
              </a:ext>
            </a:extLst>
          </p:cNvPr>
          <p:cNvSpPr>
            <a:spLocks noGrp="1"/>
          </p:cNvSpPr>
          <p:nvPr>
            <p:ph type="title"/>
          </p:nvPr>
        </p:nvSpPr>
        <p:spPr/>
        <p:txBody>
          <a:bodyPr/>
          <a:lstStyle/>
          <a:p>
            <a:r>
              <a:rPr lang="en-US" dirty="0"/>
              <a:t>Primary Keys</a:t>
            </a:r>
          </a:p>
        </p:txBody>
      </p:sp>
      <p:sp>
        <p:nvSpPr>
          <p:cNvPr id="6" name="Content Placeholder 5">
            <a:extLst>
              <a:ext uri="{FF2B5EF4-FFF2-40B4-BE49-F238E27FC236}">
                <a16:creationId xmlns:a16="http://schemas.microsoft.com/office/drawing/2014/main" id="{9D903C2F-4364-AA44-82E7-218885E1DD4C}"/>
              </a:ext>
            </a:extLst>
          </p:cNvPr>
          <p:cNvSpPr>
            <a:spLocks noGrp="1"/>
          </p:cNvSpPr>
          <p:nvPr>
            <p:ph sz="quarter" idx="16"/>
          </p:nvPr>
        </p:nvSpPr>
        <p:spPr/>
        <p:txBody>
          <a:bodyPr/>
          <a:lstStyle/>
          <a:p>
            <a:r>
              <a:rPr lang="en-US" dirty="0"/>
              <a:t>Ensures row uniqueness </a:t>
            </a:r>
          </a:p>
          <a:p>
            <a:r>
              <a:rPr lang="en-US" dirty="0"/>
              <a:t>Defines the location of the partition in the cluster</a:t>
            </a:r>
          </a:p>
          <a:p>
            <a:pPr lvl="1"/>
            <a:r>
              <a:rPr lang="en-US" dirty="0"/>
              <a:t>Hashed to ensure even data distribution</a:t>
            </a:r>
          </a:p>
          <a:p>
            <a:r>
              <a:rPr lang="en-US" dirty="0"/>
              <a:t>Can be composed of multiple columns </a:t>
            </a:r>
          </a:p>
          <a:p>
            <a:pPr lvl="1"/>
            <a:r>
              <a:rPr lang="en-US" dirty="0"/>
              <a:t>Composite/Compound Key</a:t>
            </a:r>
          </a:p>
        </p:txBody>
      </p:sp>
      <p:sp>
        <p:nvSpPr>
          <p:cNvPr id="4" name="Date Placeholder 3">
            <a:extLst>
              <a:ext uri="{FF2B5EF4-FFF2-40B4-BE49-F238E27FC236}">
                <a16:creationId xmlns:a16="http://schemas.microsoft.com/office/drawing/2014/main" id="{326B951B-E052-F343-9F87-9AD790A42998}"/>
              </a:ext>
            </a:extLst>
          </p:cNvPr>
          <p:cNvSpPr>
            <a:spLocks noGrp="1"/>
          </p:cNvSpPr>
          <p:nvPr>
            <p:ph type="dt" sz="half" idx="2"/>
          </p:nvPr>
        </p:nvSpPr>
        <p:spPr/>
        <p:txBody>
          <a:bodyPr/>
          <a:lstStyle/>
          <a:p>
            <a:r>
              <a:rPr lang="en-US"/>
              <a:t>© DataStax, All Rights Reserved.</a:t>
            </a:r>
            <a:endParaRPr lang="mr-IN" dirty="0"/>
          </a:p>
        </p:txBody>
      </p:sp>
      <p:sp>
        <p:nvSpPr>
          <p:cNvPr id="14" name="Content Placeholder 13">
            <a:extLst>
              <a:ext uri="{FF2B5EF4-FFF2-40B4-BE49-F238E27FC236}">
                <a16:creationId xmlns:a16="http://schemas.microsoft.com/office/drawing/2014/main" id="{3DEA1D81-BA5D-5042-B326-4E439485F126}"/>
              </a:ext>
            </a:extLst>
          </p:cNvPr>
          <p:cNvSpPr>
            <a:spLocks noGrp="1"/>
          </p:cNvSpPr>
          <p:nvPr>
            <p:ph sz="quarter" idx="17"/>
          </p:nvPr>
        </p:nvSpPr>
        <p:spPr/>
        <p:txBody>
          <a:bodyPr/>
          <a:lstStyle/>
          <a:p>
            <a:r>
              <a:rPr lang="en-US" dirty="0"/>
              <a:t>Sorts data within each partition</a:t>
            </a:r>
          </a:p>
          <a:p>
            <a:pPr lvl="1"/>
            <a:r>
              <a:rPr lang="en-US" dirty="0"/>
              <a:t>Defaults to ascending order</a:t>
            </a:r>
          </a:p>
          <a:p>
            <a:r>
              <a:rPr lang="en-US" dirty="0"/>
              <a:t>Can consist of multiple columns</a:t>
            </a:r>
          </a:p>
          <a:p>
            <a:endParaRPr lang="en-US" dirty="0"/>
          </a:p>
        </p:txBody>
      </p:sp>
      <p:sp>
        <p:nvSpPr>
          <p:cNvPr id="5" name="Slide Number Placeholder 4">
            <a:extLst>
              <a:ext uri="{FF2B5EF4-FFF2-40B4-BE49-F238E27FC236}">
                <a16:creationId xmlns:a16="http://schemas.microsoft.com/office/drawing/2014/main" id="{A64C0F36-B440-E244-8CCE-BC6B085026FF}"/>
              </a:ext>
            </a:extLst>
          </p:cNvPr>
          <p:cNvSpPr>
            <a:spLocks noGrp="1"/>
          </p:cNvSpPr>
          <p:nvPr>
            <p:ph type="sldNum" sz="quarter" idx="4"/>
          </p:nvPr>
        </p:nvSpPr>
        <p:spPr/>
        <p:txBody>
          <a:bodyPr/>
          <a:lstStyle/>
          <a:p>
            <a:fld id="{B2ACA3F6-9BF3-9640-9039-906AF661142D}" type="slidenum">
              <a:rPr lang="en-US" smtClean="0"/>
              <a:pPr/>
              <a:t>19</a:t>
            </a:fld>
            <a:endParaRPr lang="en-US"/>
          </a:p>
        </p:txBody>
      </p:sp>
      <p:sp>
        <p:nvSpPr>
          <p:cNvPr id="43" name="Content Placeholder 42">
            <a:extLst>
              <a:ext uri="{FF2B5EF4-FFF2-40B4-BE49-F238E27FC236}">
                <a16:creationId xmlns:a16="http://schemas.microsoft.com/office/drawing/2014/main" id="{9482C965-5170-A644-BCBB-7B1779069DA8}"/>
              </a:ext>
            </a:extLst>
          </p:cNvPr>
          <p:cNvSpPr>
            <a:spLocks noGrp="1"/>
          </p:cNvSpPr>
          <p:nvPr>
            <p:ph sz="quarter" idx="18"/>
          </p:nvPr>
        </p:nvSpPr>
        <p:spPr/>
        <p:txBody>
          <a:bodyPr/>
          <a:lstStyle/>
          <a:p>
            <a:r>
              <a:rPr lang="en-US" dirty="0"/>
              <a:t>Partition Key</a:t>
            </a:r>
          </a:p>
        </p:txBody>
      </p:sp>
      <p:sp>
        <p:nvSpPr>
          <p:cNvPr id="44" name="Content Placeholder 43">
            <a:extLst>
              <a:ext uri="{FF2B5EF4-FFF2-40B4-BE49-F238E27FC236}">
                <a16:creationId xmlns:a16="http://schemas.microsoft.com/office/drawing/2014/main" id="{6482290D-E107-0944-946E-6C92DF1C11DE}"/>
              </a:ext>
            </a:extLst>
          </p:cNvPr>
          <p:cNvSpPr>
            <a:spLocks noGrp="1"/>
          </p:cNvSpPr>
          <p:nvPr>
            <p:ph sz="quarter" idx="19"/>
          </p:nvPr>
        </p:nvSpPr>
        <p:spPr/>
        <p:txBody>
          <a:bodyPr/>
          <a:lstStyle/>
          <a:p>
            <a:r>
              <a:rPr lang="en-US" dirty="0"/>
              <a:t>Clustering Columns </a:t>
            </a:r>
          </a:p>
        </p:txBody>
      </p:sp>
      <p:sp>
        <p:nvSpPr>
          <p:cNvPr id="45" name="TextBox 44">
            <a:extLst>
              <a:ext uri="{FF2B5EF4-FFF2-40B4-BE49-F238E27FC236}">
                <a16:creationId xmlns:a16="http://schemas.microsoft.com/office/drawing/2014/main" id="{24C41C0A-8957-9C41-8926-780359AC8706}"/>
              </a:ext>
            </a:extLst>
          </p:cNvPr>
          <p:cNvSpPr txBox="1"/>
          <p:nvPr/>
        </p:nvSpPr>
        <p:spPr>
          <a:xfrm>
            <a:off x="1906312" y="4132735"/>
            <a:ext cx="5339923" cy="307777"/>
          </a:xfrm>
          <a:prstGeom prst="rect">
            <a:avLst/>
          </a:prstGeom>
          <a:noFill/>
        </p:spPr>
        <p:txBody>
          <a:bodyPr wrap="square" rtlCol="0">
            <a:spAutoFit/>
          </a:bodyPr>
          <a:lstStyle/>
          <a:p>
            <a:r>
              <a:rPr lang="en-US" dirty="0">
                <a:solidFill>
                  <a:schemeClr val="accent2"/>
                </a:solidFill>
                <a:latin typeface="Courier New" charset="0"/>
                <a:ea typeface="Courier New" charset="0"/>
                <a:cs typeface="Courier New" charset="0"/>
              </a:rPr>
              <a:t>PRIMARY KEY ((</a:t>
            </a:r>
            <a:r>
              <a:rPr lang="en-US" dirty="0" err="1">
                <a:solidFill>
                  <a:schemeClr val="accent2"/>
                </a:solidFill>
                <a:latin typeface="Courier New" charset="0"/>
                <a:ea typeface="Courier New" charset="0"/>
                <a:cs typeface="Courier New" charset="0"/>
              </a:rPr>
              <a:t>account_number</a:t>
            </a:r>
            <a:r>
              <a:rPr lang="en-US" dirty="0">
                <a:solidFill>
                  <a:schemeClr val="accent2"/>
                </a:solidFill>
                <a:latin typeface="Courier New" charset="0"/>
                <a:ea typeface="Courier New" charset="0"/>
                <a:cs typeface="Courier New" charset="0"/>
              </a:rPr>
              <a:t>), </a:t>
            </a:r>
            <a:r>
              <a:rPr lang="en-US" dirty="0" err="1">
                <a:solidFill>
                  <a:schemeClr val="accent2"/>
                </a:solidFill>
                <a:latin typeface="Courier New" charset="0"/>
                <a:ea typeface="Courier New" charset="0"/>
                <a:cs typeface="Courier New" charset="0"/>
              </a:rPr>
              <a:t>transaction_time</a:t>
            </a:r>
            <a:r>
              <a:rPr lang="en-US" dirty="0">
                <a:solidFill>
                  <a:schemeClr val="accent2"/>
                </a:solidFill>
                <a:latin typeface="Courier New" charset="0"/>
                <a:ea typeface="Courier New" charset="0"/>
                <a:cs typeface="Courier New" charset="0"/>
              </a:rPr>
              <a:t>)</a:t>
            </a:r>
          </a:p>
        </p:txBody>
      </p:sp>
      <p:cxnSp>
        <p:nvCxnSpPr>
          <p:cNvPr id="46" name="Straight Arrow Connector 45">
            <a:extLst>
              <a:ext uri="{FF2B5EF4-FFF2-40B4-BE49-F238E27FC236}">
                <a16:creationId xmlns:a16="http://schemas.microsoft.com/office/drawing/2014/main" id="{88E1B75D-38E7-8043-977B-BAE976CA7B98}"/>
              </a:ext>
            </a:extLst>
          </p:cNvPr>
          <p:cNvCxnSpPr>
            <a:cxnSpLocks/>
          </p:cNvCxnSpPr>
          <p:nvPr/>
        </p:nvCxnSpPr>
        <p:spPr>
          <a:xfrm>
            <a:off x="3463636" y="3408218"/>
            <a:ext cx="651164" cy="724517"/>
          </a:xfrm>
          <a:prstGeom prst="straightConnector1">
            <a:avLst/>
          </a:prstGeom>
          <a:ln w="28575">
            <a:solidFill>
              <a:schemeClr val="accent1"/>
            </a:solidFill>
            <a:tailEnd type="triangle"/>
          </a:ln>
        </p:spPr>
        <p:style>
          <a:lnRef idx="1">
            <a:schemeClr val="accent6"/>
          </a:lnRef>
          <a:fillRef idx="0">
            <a:schemeClr val="accent6"/>
          </a:fillRef>
          <a:effectRef idx="0">
            <a:schemeClr val="accent6"/>
          </a:effectRef>
          <a:fontRef idx="minor">
            <a:schemeClr val="tx1"/>
          </a:fontRef>
        </p:style>
      </p:cxnSp>
      <p:cxnSp>
        <p:nvCxnSpPr>
          <p:cNvPr id="47" name="Straight Arrow Connector 46">
            <a:extLst>
              <a:ext uri="{FF2B5EF4-FFF2-40B4-BE49-F238E27FC236}">
                <a16:creationId xmlns:a16="http://schemas.microsoft.com/office/drawing/2014/main" id="{AD16E1A4-4A70-4F4B-B99D-388E4D8A122F}"/>
              </a:ext>
            </a:extLst>
          </p:cNvPr>
          <p:cNvCxnSpPr>
            <a:cxnSpLocks/>
          </p:cNvCxnSpPr>
          <p:nvPr/>
        </p:nvCxnSpPr>
        <p:spPr>
          <a:xfrm flipH="1">
            <a:off x="6192982" y="2825393"/>
            <a:ext cx="433849" cy="1307342"/>
          </a:xfrm>
          <a:prstGeom prst="straightConnector1">
            <a:avLst/>
          </a:prstGeom>
          <a:ln w="28575">
            <a:solidFill>
              <a:schemeClr val="accent1"/>
            </a:solidFill>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8982982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7713C7-3815-EC41-9899-16C254C63A98}"/>
              </a:ext>
            </a:extLst>
          </p:cNvPr>
          <p:cNvSpPr>
            <a:spLocks noGrp="1"/>
          </p:cNvSpPr>
          <p:nvPr>
            <p:ph type="dt" sz="half" idx="11"/>
          </p:nvPr>
        </p:nvSpPr>
        <p:spPr/>
        <p:txBody>
          <a:bodyPr/>
          <a:lstStyle/>
          <a:p>
            <a:pPr defTabSz="457200"/>
            <a:r>
              <a:rPr lang="en-US"/>
              <a:t>© DataStax, All Rights Reserved.</a:t>
            </a:r>
            <a:endParaRPr lang="en-US" dirty="0"/>
          </a:p>
        </p:txBody>
      </p:sp>
      <p:sp>
        <p:nvSpPr>
          <p:cNvPr id="5" name="Title 4">
            <a:extLst>
              <a:ext uri="{FF2B5EF4-FFF2-40B4-BE49-F238E27FC236}">
                <a16:creationId xmlns:a16="http://schemas.microsoft.com/office/drawing/2014/main" id="{248E0492-4B12-CC43-A1EF-DA1EF89593B5}"/>
              </a:ext>
            </a:extLst>
          </p:cNvPr>
          <p:cNvSpPr>
            <a:spLocks noGrp="1"/>
          </p:cNvSpPr>
          <p:nvPr>
            <p:ph type="title"/>
          </p:nvPr>
        </p:nvSpPr>
        <p:spPr/>
        <p:txBody>
          <a:bodyPr/>
          <a:lstStyle/>
          <a:p>
            <a:r>
              <a:rPr lang="fr-FR" dirty="0"/>
              <a:t>Agenda</a:t>
            </a:r>
          </a:p>
        </p:txBody>
      </p:sp>
      <p:sp>
        <p:nvSpPr>
          <p:cNvPr id="6" name="Slide Number Placeholder 5">
            <a:extLst>
              <a:ext uri="{FF2B5EF4-FFF2-40B4-BE49-F238E27FC236}">
                <a16:creationId xmlns:a16="http://schemas.microsoft.com/office/drawing/2014/main" id="{CA06F5B8-396E-944B-8630-48C4B84B3CA7}"/>
              </a:ext>
            </a:extLst>
          </p:cNvPr>
          <p:cNvSpPr>
            <a:spLocks noGrp="1"/>
          </p:cNvSpPr>
          <p:nvPr>
            <p:ph type="sldNum" sz="quarter" idx="4"/>
          </p:nvPr>
        </p:nvSpPr>
        <p:spPr/>
        <p:txBody>
          <a:bodyPr/>
          <a:lstStyle/>
          <a:p>
            <a:pPr algn="r" defTabSz="457200"/>
            <a:fld id="{625532A8-9998-1545-8016-7D9932388623}" type="slidenum">
              <a:rPr lang="uk-UA" smtClean="0"/>
              <a:pPr algn="r" defTabSz="457200"/>
              <a:t>2</a:t>
            </a:fld>
            <a:endParaRPr lang="uk-UA"/>
          </a:p>
        </p:txBody>
      </p:sp>
      <p:pic>
        <p:nvPicPr>
          <p:cNvPr id="7" name="Picture 6">
            <a:extLst>
              <a:ext uri="{FF2B5EF4-FFF2-40B4-BE49-F238E27FC236}">
                <a16:creationId xmlns:a16="http://schemas.microsoft.com/office/drawing/2014/main" id="{3EDB5FB9-D1E5-A546-8580-F95D051745F5}"/>
              </a:ext>
            </a:extLst>
          </p:cNvPr>
          <p:cNvPicPr>
            <a:picLocks noChangeAspect="1"/>
          </p:cNvPicPr>
          <p:nvPr/>
        </p:nvPicPr>
        <p:blipFill>
          <a:blip r:embed="rId2"/>
          <a:stretch>
            <a:fillRect/>
          </a:stretch>
        </p:blipFill>
        <p:spPr>
          <a:xfrm>
            <a:off x="3765354" y="0"/>
            <a:ext cx="5378646" cy="5126266"/>
          </a:xfrm>
          <a:prstGeom prst="rect">
            <a:avLst/>
          </a:prstGeom>
        </p:spPr>
      </p:pic>
      <p:sp>
        <p:nvSpPr>
          <p:cNvPr id="8" name="Rectangle 7">
            <a:extLst>
              <a:ext uri="{FF2B5EF4-FFF2-40B4-BE49-F238E27FC236}">
                <a16:creationId xmlns:a16="http://schemas.microsoft.com/office/drawing/2014/main" id="{7061BB3D-F32A-4A49-9FAF-B99331D4C8F4}"/>
              </a:ext>
            </a:extLst>
          </p:cNvPr>
          <p:cNvSpPr/>
          <p:nvPr/>
        </p:nvSpPr>
        <p:spPr>
          <a:xfrm>
            <a:off x="3723150" y="1954624"/>
            <a:ext cx="5378646" cy="351692"/>
          </a:xfrm>
          <a:prstGeom prst="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9" name="Picture 8">
            <a:extLst>
              <a:ext uri="{FF2B5EF4-FFF2-40B4-BE49-F238E27FC236}">
                <a16:creationId xmlns:a16="http://schemas.microsoft.com/office/drawing/2014/main" id="{F3964F23-5364-0445-8A7E-A77921688517}"/>
              </a:ext>
            </a:extLst>
          </p:cNvPr>
          <p:cNvPicPr>
            <a:picLocks noChangeAspect="1"/>
          </p:cNvPicPr>
          <p:nvPr/>
        </p:nvPicPr>
        <p:blipFill>
          <a:blip r:embed="rId3"/>
          <a:stretch>
            <a:fillRect/>
          </a:stretch>
        </p:blipFill>
        <p:spPr>
          <a:xfrm>
            <a:off x="3714555" y="798763"/>
            <a:ext cx="459342" cy="444643"/>
          </a:xfrm>
          <a:prstGeom prst="rect">
            <a:avLst/>
          </a:prstGeom>
        </p:spPr>
      </p:pic>
      <p:pic>
        <p:nvPicPr>
          <p:cNvPr id="10" name="Picture 9">
            <a:extLst>
              <a:ext uri="{FF2B5EF4-FFF2-40B4-BE49-F238E27FC236}">
                <a16:creationId xmlns:a16="http://schemas.microsoft.com/office/drawing/2014/main" id="{A31D2773-F3BA-4A4B-B944-4939AB6953A4}"/>
              </a:ext>
            </a:extLst>
          </p:cNvPr>
          <p:cNvPicPr>
            <a:picLocks noChangeAspect="1"/>
          </p:cNvPicPr>
          <p:nvPr/>
        </p:nvPicPr>
        <p:blipFill>
          <a:blip r:embed="rId3"/>
          <a:stretch>
            <a:fillRect/>
          </a:stretch>
        </p:blipFill>
        <p:spPr>
          <a:xfrm>
            <a:off x="3747480" y="446147"/>
            <a:ext cx="459342" cy="444643"/>
          </a:xfrm>
          <a:prstGeom prst="rect">
            <a:avLst/>
          </a:prstGeom>
        </p:spPr>
      </p:pic>
      <p:pic>
        <p:nvPicPr>
          <p:cNvPr id="11" name="Picture 10">
            <a:extLst>
              <a:ext uri="{FF2B5EF4-FFF2-40B4-BE49-F238E27FC236}">
                <a16:creationId xmlns:a16="http://schemas.microsoft.com/office/drawing/2014/main" id="{62385439-2B8A-2D46-BCFE-51771ACA0A4F}"/>
              </a:ext>
            </a:extLst>
          </p:cNvPr>
          <p:cNvPicPr>
            <a:picLocks noChangeAspect="1"/>
          </p:cNvPicPr>
          <p:nvPr/>
        </p:nvPicPr>
        <p:blipFill>
          <a:blip r:embed="rId3"/>
          <a:stretch>
            <a:fillRect/>
          </a:stretch>
        </p:blipFill>
        <p:spPr>
          <a:xfrm>
            <a:off x="3714554" y="1154360"/>
            <a:ext cx="459342" cy="444643"/>
          </a:xfrm>
          <a:prstGeom prst="rect">
            <a:avLst/>
          </a:prstGeom>
        </p:spPr>
      </p:pic>
      <p:pic>
        <p:nvPicPr>
          <p:cNvPr id="12" name="Picture 11">
            <a:extLst>
              <a:ext uri="{FF2B5EF4-FFF2-40B4-BE49-F238E27FC236}">
                <a16:creationId xmlns:a16="http://schemas.microsoft.com/office/drawing/2014/main" id="{7EB8D9DF-EC79-0A47-9C00-CFDD3B177D65}"/>
              </a:ext>
            </a:extLst>
          </p:cNvPr>
          <p:cNvPicPr>
            <a:picLocks noChangeAspect="1"/>
          </p:cNvPicPr>
          <p:nvPr/>
        </p:nvPicPr>
        <p:blipFill>
          <a:blip r:embed="rId3"/>
          <a:stretch>
            <a:fillRect/>
          </a:stretch>
        </p:blipFill>
        <p:spPr>
          <a:xfrm>
            <a:off x="3714554" y="1451796"/>
            <a:ext cx="459342" cy="444643"/>
          </a:xfrm>
          <a:prstGeom prst="rect">
            <a:avLst/>
          </a:prstGeom>
        </p:spPr>
      </p:pic>
    </p:spTree>
    <p:extLst>
      <p:ext uri="{BB962C8B-B14F-4D97-AF65-F5344CB8AC3E}">
        <p14:creationId xmlns:p14="http://schemas.microsoft.com/office/powerpoint/2010/main" val="34964614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Tokens</a:t>
            </a:r>
          </a:p>
        </p:txBody>
      </p:sp>
      <p:sp>
        <p:nvSpPr>
          <p:cNvPr id="14" name="Content Placeholder 13"/>
          <p:cNvSpPr>
            <a:spLocks noGrp="1"/>
          </p:cNvSpPr>
          <p:nvPr>
            <p:ph sz="quarter" idx="16"/>
          </p:nvPr>
        </p:nvSpPr>
        <p:spPr/>
        <p:txBody>
          <a:bodyPr/>
          <a:lstStyle/>
          <a:p>
            <a:r>
              <a:rPr lang="de-DE" sz="1500" b="1" dirty="0">
                <a:solidFill>
                  <a:schemeClr val="accent1"/>
                </a:solidFill>
              </a:rPr>
              <a:t>Token Range : - 2</a:t>
            </a:r>
            <a:r>
              <a:rPr lang="de-DE" sz="1500" b="1" baseline="30000" dirty="0">
                <a:solidFill>
                  <a:schemeClr val="accent1"/>
                </a:solidFill>
              </a:rPr>
              <a:t>63</a:t>
            </a:r>
            <a:r>
              <a:rPr lang="de-DE" sz="1500" b="1" dirty="0">
                <a:solidFill>
                  <a:schemeClr val="accent1"/>
                </a:solidFill>
              </a:rPr>
              <a:t> </a:t>
            </a:r>
            <a:r>
              <a:rPr lang="de-DE" sz="1500" b="1" dirty="0" err="1">
                <a:solidFill>
                  <a:schemeClr val="accent1"/>
                </a:solidFill>
              </a:rPr>
              <a:t>to</a:t>
            </a:r>
            <a:r>
              <a:rPr lang="de-DE" sz="1500" b="1" dirty="0">
                <a:solidFill>
                  <a:schemeClr val="accent1"/>
                </a:solidFill>
              </a:rPr>
              <a:t> 2</a:t>
            </a:r>
            <a:r>
              <a:rPr lang="de-DE" sz="1500" b="1" baseline="30000" dirty="0">
                <a:solidFill>
                  <a:schemeClr val="accent1"/>
                </a:solidFill>
              </a:rPr>
              <a:t>63</a:t>
            </a:r>
            <a:endParaRPr lang="en-GB" sz="1500" dirty="0"/>
          </a:p>
          <a:p>
            <a:r>
              <a:rPr lang="en-GB" sz="1500" dirty="0"/>
              <a:t>Data is partitioned after its partition key</a:t>
            </a:r>
          </a:p>
          <a:p>
            <a:r>
              <a:rPr lang="en-GB" sz="1500" dirty="0"/>
              <a:t>A unique token is allocated to a partition</a:t>
            </a:r>
          </a:p>
          <a:p>
            <a:r>
              <a:rPr lang="en-GB" sz="1500" dirty="0"/>
              <a:t>Token = </a:t>
            </a:r>
            <a:r>
              <a:rPr lang="en-GB" sz="1500" i="1" dirty="0"/>
              <a:t>random</a:t>
            </a:r>
            <a:r>
              <a:rPr lang="en-GB" sz="1500" dirty="0"/>
              <a:t> hash of #partition (murmer3)</a:t>
            </a:r>
          </a:p>
        </p:txBody>
      </p:sp>
      <p:graphicFrame>
        <p:nvGraphicFramePr>
          <p:cNvPr id="15" name="Table 14"/>
          <p:cNvGraphicFramePr>
            <a:graphicFrameLocks noGrp="1"/>
          </p:cNvGraphicFramePr>
          <p:nvPr>
            <p:extLst>
              <p:ext uri="{D42A27DB-BD31-4B8C-83A1-F6EECF244321}">
                <p14:modId xmlns:p14="http://schemas.microsoft.com/office/powerpoint/2010/main" val="1255902930"/>
              </p:ext>
            </p:extLst>
          </p:nvPr>
        </p:nvGraphicFramePr>
        <p:xfrm>
          <a:off x="457200" y="2664172"/>
          <a:ext cx="2277752" cy="1369121"/>
        </p:xfrm>
        <a:graphic>
          <a:graphicData uri="http://schemas.openxmlformats.org/drawingml/2006/table">
            <a:tbl>
              <a:tblPr bandRow="1">
                <a:tableStyleId>{5C22544A-7EE6-4342-B048-85BDC9FD1C3A}</a:tableStyleId>
              </a:tblPr>
              <a:tblGrid>
                <a:gridCol w="569438">
                  <a:extLst>
                    <a:ext uri="{9D8B030D-6E8A-4147-A177-3AD203B41FA5}">
                      <a16:colId xmlns:a16="http://schemas.microsoft.com/office/drawing/2014/main" val="20000"/>
                    </a:ext>
                  </a:extLst>
                </a:gridCol>
                <a:gridCol w="569438">
                  <a:extLst>
                    <a:ext uri="{9D8B030D-6E8A-4147-A177-3AD203B41FA5}">
                      <a16:colId xmlns:a16="http://schemas.microsoft.com/office/drawing/2014/main" val="20001"/>
                    </a:ext>
                  </a:extLst>
                </a:gridCol>
                <a:gridCol w="569438">
                  <a:extLst>
                    <a:ext uri="{9D8B030D-6E8A-4147-A177-3AD203B41FA5}">
                      <a16:colId xmlns:a16="http://schemas.microsoft.com/office/drawing/2014/main" val="20002"/>
                    </a:ext>
                  </a:extLst>
                </a:gridCol>
                <a:gridCol w="569438">
                  <a:extLst>
                    <a:ext uri="{9D8B030D-6E8A-4147-A177-3AD203B41FA5}">
                      <a16:colId xmlns:a16="http://schemas.microsoft.com/office/drawing/2014/main" val="20003"/>
                    </a:ext>
                  </a:extLst>
                </a:gridCol>
              </a:tblGrid>
              <a:tr h="256601">
                <a:tc>
                  <a:txBody>
                    <a:bodyPr/>
                    <a:lstStyle/>
                    <a:p>
                      <a:endParaRPr lang="de-DE" sz="500" dirty="0">
                        <a:solidFill>
                          <a:schemeClr val="tx1"/>
                        </a:solidFill>
                      </a:endParaRPr>
                    </a:p>
                  </a:txBody>
                  <a:tcPr marL="68580" marR="68580" marT="34290" marB="34290">
                    <a:solidFill>
                      <a:schemeClr val="accent1"/>
                    </a:solidFill>
                  </a:tcPr>
                </a:tc>
                <a:tc>
                  <a:txBody>
                    <a:bodyPr/>
                    <a:lstStyle/>
                    <a:p>
                      <a:endParaRPr lang="de-DE" sz="800" dirty="0">
                        <a:solidFill>
                          <a:schemeClr val="tx1"/>
                        </a:solidFill>
                      </a:endParaRPr>
                    </a:p>
                  </a:txBody>
                  <a:tcPr marL="68580" marR="68580" marT="34290" marB="34290">
                    <a:solidFill>
                      <a:schemeClr val="tx2">
                        <a:lumMod val="20000"/>
                        <a:lumOff val="80000"/>
                      </a:schemeClr>
                    </a:solidFill>
                  </a:tcPr>
                </a:tc>
                <a:tc>
                  <a:txBody>
                    <a:bodyPr/>
                    <a:lstStyle/>
                    <a:p>
                      <a:endParaRPr lang="de-DE" sz="800">
                        <a:solidFill>
                          <a:schemeClr val="tx1"/>
                        </a:solidFill>
                      </a:endParaRPr>
                    </a:p>
                  </a:txBody>
                  <a:tcPr marL="68580" marR="68580" marT="34290" marB="34290">
                    <a:solidFill>
                      <a:schemeClr val="tx2">
                        <a:lumMod val="20000"/>
                        <a:lumOff val="80000"/>
                      </a:schemeClr>
                    </a:solidFill>
                  </a:tcPr>
                </a:tc>
                <a:tc>
                  <a:txBody>
                    <a:bodyPr/>
                    <a:lstStyle/>
                    <a:p>
                      <a:endParaRPr lang="de-DE" sz="800">
                        <a:solidFill>
                          <a:schemeClr val="tx1"/>
                        </a:solidFill>
                      </a:endParaRPr>
                    </a:p>
                  </a:txBody>
                  <a:tcPr marL="68580" marR="68580" marT="34290" marB="34290">
                    <a:solidFill>
                      <a:schemeClr val="tx2">
                        <a:lumMod val="20000"/>
                        <a:lumOff val="80000"/>
                      </a:schemeClr>
                    </a:solidFill>
                  </a:tcPr>
                </a:tc>
                <a:extLst>
                  <a:ext uri="{0D108BD9-81ED-4DB2-BD59-A6C34878D82A}">
                    <a16:rowId xmlns:a16="http://schemas.microsoft.com/office/drawing/2014/main" val="10000"/>
                  </a:ext>
                </a:extLst>
              </a:tr>
              <a:tr h="278130">
                <a:tc>
                  <a:txBody>
                    <a:bodyPr/>
                    <a:lstStyle/>
                    <a:p>
                      <a:endParaRPr lang="de-DE" sz="800">
                        <a:solidFill>
                          <a:schemeClr val="tx1"/>
                        </a:solidFill>
                      </a:endParaRPr>
                    </a:p>
                  </a:txBody>
                  <a:tcPr marL="68580" marR="68580" marT="34290" marB="34290">
                    <a:solidFill>
                      <a:schemeClr val="accent1"/>
                    </a:solidFill>
                  </a:tcPr>
                </a:tc>
                <a:tc>
                  <a:txBody>
                    <a:bodyPr/>
                    <a:lstStyle/>
                    <a:p>
                      <a:endParaRPr lang="de-DE" sz="800" dirty="0">
                        <a:solidFill>
                          <a:schemeClr val="tx1"/>
                        </a:solidFill>
                      </a:endParaRPr>
                    </a:p>
                  </a:txBody>
                  <a:tcPr marL="68580" marR="68580" marT="34290" marB="34290">
                    <a:solidFill>
                      <a:schemeClr val="tx2">
                        <a:lumMod val="20000"/>
                        <a:lumOff val="80000"/>
                      </a:schemeClr>
                    </a:solidFill>
                  </a:tcPr>
                </a:tc>
                <a:tc>
                  <a:txBody>
                    <a:bodyPr/>
                    <a:lstStyle/>
                    <a:p>
                      <a:endParaRPr lang="de-DE" sz="800">
                        <a:solidFill>
                          <a:schemeClr val="tx1"/>
                        </a:solidFill>
                      </a:endParaRPr>
                    </a:p>
                  </a:txBody>
                  <a:tcPr marL="68580" marR="68580" marT="34290" marB="34290">
                    <a:solidFill>
                      <a:schemeClr val="tx2">
                        <a:lumMod val="20000"/>
                        <a:lumOff val="80000"/>
                      </a:schemeClr>
                    </a:solidFill>
                  </a:tcPr>
                </a:tc>
                <a:tc>
                  <a:txBody>
                    <a:bodyPr/>
                    <a:lstStyle/>
                    <a:p>
                      <a:endParaRPr lang="de-DE" sz="800">
                        <a:solidFill>
                          <a:schemeClr val="tx1"/>
                        </a:solidFill>
                      </a:endParaRPr>
                    </a:p>
                  </a:txBody>
                  <a:tcPr marL="68580" marR="68580" marT="34290" marB="34290">
                    <a:solidFill>
                      <a:schemeClr val="tx2">
                        <a:lumMod val="20000"/>
                        <a:lumOff val="80000"/>
                      </a:schemeClr>
                    </a:solidFill>
                  </a:tcPr>
                </a:tc>
                <a:extLst>
                  <a:ext uri="{0D108BD9-81ED-4DB2-BD59-A6C34878D82A}">
                    <a16:rowId xmlns:a16="http://schemas.microsoft.com/office/drawing/2014/main" val="10001"/>
                  </a:ext>
                </a:extLst>
              </a:tr>
              <a:tr h="278130">
                <a:tc>
                  <a:txBody>
                    <a:bodyPr/>
                    <a:lstStyle/>
                    <a:p>
                      <a:endParaRPr lang="de-DE" sz="800">
                        <a:solidFill>
                          <a:schemeClr val="tx1"/>
                        </a:solidFill>
                      </a:endParaRPr>
                    </a:p>
                  </a:txBody>
                  <a:tcPr marL="68580" marR="68580" marT="34290" marB="34290">
                    <a:solidFill>
                      <a:schemeClr val="accent1"/>
                    </a:solidFill>
                  </a:tcPr>
                </a:tc>
                <a:tc>
                  <a:txBody>
                    <a:bodyPr/>
                    <a:lstStyle/>
                    <a:p>
                      <a:endParaRPr lang="de-DE" sz="800" dirty="0">
                        <a:solidFill>
                          <a:schemeClr val="tx1"/>
                        </a:solidFill>
                      </a:endParaRPr>
                    </a:p>
                  </a:txBody>
                  <a:tcPr marL="68580" marR="68580" marT="34290" marB="34290">
                    <a:solidFill>
                      <a:schemeClr val="tx2">
                        <a:lumMod val="20000"/>
                        <a:lumOff val="80000"/>
                      </a:schemeClr>
                    </a:solidFill>
                  </a:tcPr>
                </a:tc>
                <a:tc>
                  <a:txBody>
                    <a:bodyPr/>
                    <a:lstStyle/>
                    <a:p>
                      <a:endParaRPr lang="de-DE" sz="800" dirty="0">
                        <a:solidFill>
                          <a:schemeClr val="tx1"/>
                        </a:solidFill>
                      </a:endParaRPr>
                    </a:p>
                  </a:txBody>
                  <a:tcPr marL="68580" marR="68580" marT="34290" marB="34290">
                    <a:solidFill>
                      <a:schemeClr val="tx2">
                        <a:lumMod val="20000"/>
                        <a:lumOff val="80000"/>
                      </a:schemeClr>
                    </a:solidFill>
                  </a:tcPr>
                </a:tc>
                <a:tc>
                  <a:txBody>
                    <a:bodyPr/>
                    <a:lstStyle/>
                    <a:p>
                      <a:endParaRPr lang="de-DE" sz="800">
                        <a:solidFill>
                          <a:schemeClr val="tx1"/>
                        </a:solidFill>
                      </a:endParaRPr>
                    </a:p>
                  </a:txBody>
                  <a:tcPr marL="68580" marR="68580" marT="34290" marB="34290">
                    <a:solidFill>
                      <a:schemeClr val="tx2">
                        <a:lumMod val="20000"/>
                        <a:lumOff val="80000"/>
                      </a:schemeClr>
                    </a:solidFill>
                  </a:tcPr>
                </a:tc>
                <a:extLst>
                  <a:ext uri="{0D108BD9-81ED-4DB2-BD59-A6C34878D82A}">
                    <a16:rowId xmlns:a16="http://schemas.microsoft.com/office/drawing/2014/main" val="10002"/>
                  </a:ext>
                </a:extLst>
              </a:tr>
              <a:tr h="278130">
                <a:tc>
                  <a:txBody>
                    <a:bodyPr/>
                    <a:lstStyle/>
                    <a:p>
                      <a:endParaRPr lang="de-DE" sz="800">
                        <a:solidFill>
                          <a:schemeClr val="tx1"/>
                        </a:solidFill>
                      </a:endParaRPr>
                    </a:p>
                  </a:txBody>
                  <a:tcPr marL="68580" marR="68580" marT="34290" marB="34290">
                    <a:solidFill>
                      <a:schemeClr val="accent1"/>
                    </a:solidFill>
                  </a:tcPr>
                </a:tc>
                <a:tc>
                  <a:txBody>
                    <a:bodyPr/>
                    <a:lstStyle/>
                    <a:p>
                      <a:endParaRPr lang="de-DE" sz="800">
                        <a:solidFill>
                          <a:schemeClr val="tx1"/>
                        </a:solidFill>
                      </a:endParaRPr>
                    </a:p>
                  </a:txBody>
                  <a:tcPr marL="68580" marR="68580" marT="34290" marB="34290">
                    <a:solidFill>
                      <a:schemeClr val="tx2">
                        <a:lumMod val="20000"/>
                        <a:lumOff val="80000"/>
                      </a:schemeClr>
                    </a:solidFill>
                  </a:tcPr>
                </a:tc>
                <a:tc>
                  <a:txBody>
                    <a:bodyPr/>
                    <a:lstStyle/>
                    <a:p>
                      <a:endParaRPr lang="de-DE" sz="800" dirty="0">
                        <a:solidFill>
                          <a:schemeClr val="tx1"/>
                        </a:solidFill>
                      </a:endParaRPr>
                    </a:p>
                  </a:txBody>
                  <a:tcPr marL="68580" marR="68580" marT="34290" marB="34290">
                    <a:solidFill>
                      <a:schemeClr val="tx2">
                        <a:lumMod val="20000"/>
                        <a:lumOff val="80000"/>
                      </a:schemeClr>
                    </a:solidFill>
                  </a:tcPr>
                </a:tc>
                <a:tc>
                  <a:txBody>
                    <a:bodyPr/>
                    <a:lstStyle/>
                    <a:p>
                      <a:endParaRPr lang="de-DE" sz="800">
                        <a:solidFill>
                          <a:schemeClr val="tx1"/>
                        </a:solidFill>
                      </a:endParaRPr>
                    </a:p>
                  </a:txBody>
                  <a:tcPr marL="68580" marR="68580" marT="34290" marB="34290">
                    <a:solidFill>
                      <a:schemeClr val="tx2">
                        <a:lumMod val="20000"/>
                        <a:lumOff val="80000"/>
                      </a:schemeClr>
                    </a:solidFill>
                  </a:tcPr>
                </a:tc>
                <a:extLst>
                  <a:ext uri="{0D108BD9-81ED-4DB2-BD59-A6C34878D82A}">
                    <a16:rowId xmlns:a16="http://schemas.microsoft.com/office/drawing/2014/main" val="10003"/>
                  </a:ext>
                </a:extLst>
              </a:tr>
              <a:tr h="278130">
                <a:tc>
                  <a:txBody>
                    <a:bodyPr/>
                    <a:lstStyle/>
                    <a:p>
                      <a:endParaRPr lang="de-DE" sz="800" dirty="0">
                        <a:solidFill>
                          <a:schemeClr val="tx1"/>
                        </a:solidFill>
                      </a:endParaRPr>
                    </a:p>
                  </a:txBody>
                  <a:tcPr marL="68580" marR="68580" marT="34290" marB="34290">
                    <a:solidFill>
                      <a:schemeClr val="accent1"/>
                    </a:solidFill>
                  </a:tcPr>
                </a:tc>
                <a:tc>
                  <a:txBody>
                    <a:bodyPr/>
                    <a:lstStyle/>
                    <a:p>
                      <a:endParaRPr lang="de-DE" sz="800" dirty="0">
                        <a:solidFill>
                          <a:schemeClr val="tx1"/>
                        </a:solidFill>
                      </a:endParaRPr>
                    </a:p>
                  </a:txBody>
                  <a:tcPr marL="68580" marR="68580" marT="34290" marB="34290">
                    <a:solidFill>
                      <a:schemeClr val="tx2">
                        <a:lumMod val="20000"/>
                        <a:lumOff val="80000"/>
                      </a:schemeClr>
                    </a:solidFill>
                  </a:tcPr>
                </a:tc>
                <a:tc>
                  <a:txBody>
                    <a:bodyPr/>
                    <a:lstStyle/>
                    <a:p>
                      <a:endParaRPr lang="de-DE" sz="800" dirty="0">
                        <a:solidFill>
                          <a:schemeClr val="tx1"/>
                        </a:solidFill>
                      </a:endParaRPr>
                    </a:p>
                  </a:txBody>
                  <a:tcPr marL="68580" marR="68580" marT="34290" marB="34290">
                    <a:solidFill>
                      <a:schemeClr val="tx2">
                        <a:lumMod val="20000"/>
                        <a:lumOff val="80000"/>
                      </a:schemeClr>
                    </a:solidFill>
                  </a:tcPr>
                </a:tc>
                <a:tc>
                  <a:txBody>
                    <a:bodyPr/>
                    <a:lstStyle/>
                    <a:p>
                      <a:endParaRPr lang="de-DE" sz="800" dirty="0">
                        <a:solidFill>
                          <a:schemeClr val="tx1"/>
                        </a:solidFill>
                      </a:endParaRPr>
                    </a:p>
                  </a:txBody>
                  <a:tcPr marL="68580" marR="68580" marT="34290" marB="34290">
                    <a:solidFill>
                      <a:schemeClr val="tx2">
                        <a:lumMod val="20000"/>
                        <a:lumOff val="80000"/>
                      </a:schemeClr>
                    </a:solidFill>
                  </a:tcPr>
                </a:tc>
                <a:extLst>
                  <a:ext uri="{0D108BD9-81ED-4DB2-BD59-A6C34878D82A}">
                    <a16:rowId xmlns:a16="http://schemas.microsoft.com/office/drawing/2014/main" val="10004"/>
                  </a:ext>
                </a:extLst>
              </a:tr>
            </a:tbl>
          </a:graphicData>
        </a:graphic>
      </p:graphicFrame>
      <p:grpSp>
        <p:nvGrpSpPr>
          <p:cNvPr id="16" name="Gruppierung 15"/>
          <p:cNvGrpSpPr/>
          <p:nvPr/>
        </p:nvGrpSpPr>
        <p:grpSpPr>
          <a:xfrm>
            <a:off x="5123357" y="1430132"/>
            <a:ext cx="2503446" cy="2755620"/>
            <a:chOff x="6831143" y="1906842"/>
            <a:chExt cx="3337928" cy="3674160"/>
          </a:xfrm>
        </p:grpSpPr>
        <p:sp>
          <p:nvSpPr>
            <p:cNvPr id="17" name="Shape 683"/>
            <p:cNvSpPr/>
            <p:nvPr/>
          </p:nvSpPr>
          <p:spPr>
            <a:xfrm>
              <a:off x="6943710" y="2223771"/>
              <a:ext cx="3060569" cy="296849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noFill/>
            <a:ln w="38100" cap="flat" cmpd="sng">
              <a:solidFill>
                <a:schemeClr val="accent1"/>
              </a:solidFill>
              <a:prstDash val="solid"/>
              <a:bevel/>
              <a:headEnd type="none" w="med" len="med"/>
              <a:tailEnd type="none" w="med" len="med"/>
            </a:ln>
          </p:spPr>
          <p:txBody>
            <a:bodyPr lIns="0" tIns="0" rIns="0" bIns="0" anchor="ctr" anchorCtr="0">
              <a:noAutofit/>
            </a:bodyPr>
            <a:lstStyle/>
            <a:p>
              <a:pPr algn="ctr"/>
              <a:endParaRPr sz="1050">
                <a:solidFill>
                  <a:schemeClr val="dk1"/>
                </a:solidFill>
                <a:latin typeface="Cabin"/>
                <a:ea typeface="Cabin"/>
                <a:cs typeface="Cabin"/>
                <a:sym typeface="Cabin"/>
              </a:endParaRPr>
            </a:p>
          </p:txBody>
        </p:sp>
        <p:sp>
          <p:nvSpPr>
            <p:cNvPr id="18" name="Shape 1232"/>
            <p:cNvSpPr/>
            <p:nvPr/>
          </p:nvSpPr>
          <p:spPr>
            <a:xfrm>
              <a:off x="9472221" y="2828054"/>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N1</a:t>
              </a:r>
            </a:p>
          </p:txBody>
        </p:sp>
        <p:sp>
          <p:nvSpPr>
            <p:cNvPr id="20" name="Shape 1237"/>
            <p:cNvSpPr/>
            <p:nvPr/>
          </p:nvSpPr>
          <p:spPr>
            <a:xfrm>
              <a:off x="6831143" y="2719943"/>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N5</a:t>
              </a:r>
            </a:p>
          </p:txBody>
        </p:sp>
        <p:sp>
          <p:nvSpPr>
            <p:cNvPr id="21" name="Shape 1238"/>
            <p:cNvSpPr/>
            <p:nvPr/>
          </p:nvSpPr>
          <p:spPr>
            <a:xfrm>
              <a:off x="8127349" y="4868068"/>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N3</a:t>
              </a:r>
            </a:p>
          </p:txBody>
        </p:sp>
        <p:sp>
          <p:nvSpPr>
            <p:cNvPr id="22" name="Shape 1239"/>
            <p:cNvSpPr/>
            <p:nvPr/>
          </p:nvSpPr>
          <p:spPr>
            <a:xfrm>
              <a:off x="8102214" y="1906842"/>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N0</a:t>
              </a:r>
            </a:p>
          </p:txBody>
        </p:sp>
        <p:sp>
          <p:nvSpPr>
            <p:cNvPr id="23" name="Shape 1232"/>
            <p:cNvSpPr/>
            <p:nvPr/>
          </p:nvSpPr>
          <p:spPr>
            <a:xfrm>
              <a:off x="9373879" y="4227494"/>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N2</a:t>
              </a:r>
            </a:p>
          </p:txBody>
        </p:sp>
        <p:sp>
          <p:nvSpPr>
            <p:cNvPr id="24" name="Shape 1237"/>
            <p:cNvSpPr/>
            <p:nvPr/>
          </p:nvSpPr>
          <p:spPr>
            <a:xfrm>
              <a:off x="6884611" y="4195410"/>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N4</a:t>
              </a:r>
            </a:p>
          </p:txBody>
        </p:sp>
      </p:grpSp>
    </p:spTree>
    <p:extLst>
      <p:ext uri="{BB962C8B-B14F-4D97-AF65-F5344CB8AC3E}">
        <p14:creationId xmlns:p14="http://schemas.microsoft.com/office/powerpoint/2010/main" val="19645357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Data Distribution</a:t>
            </a:r>
          </a:p>
        </p:txBody>
      </p:sp>
      <p:graphicFrame>
        <p:nvGraphicFramePr>
          <p:cNvPr id="25" name="Table 24"/>
          <p:cNvGraphicFramePr>
            <a:graphicFrameLocks noGrp="1"/>
          </p:cNvGraphicFramePr>
          <p:nvPr>
            <p:extLst>
              <p:ext uri="{D42A27DB-BD31-4B8C-83A1-F6EECF244321}">
                <p14:modId xmlns:p14="http://schemas.microsoft.com/office/powerpoint/2010/main" val="4142830351"/>
              </p:ext>
            </p:extLst>
          </p:nvPr>
        </p:nvGraphicFramePr>
        <p:xfrm>
          <a:off x="1416487" y="2121823"/>
          <a:ext cx="2758684" cy="1369121"/>
        </p:xfrm>
        <a:graphic>
          <a:graphicData uri="http://schemas.openxmlformats.org/drawingml/2006/table">
            <a:tbl>
              <a:tblPr bandRow="1">
                <a:tableStyleId>{5C22544A-7EE6-4342-B048-85BDC9FD1C3A}</a:tableStyleId>
              </a:tblPr>
              <a:tblGrid>
                <a:gridCol w="1050370">
                  <a:extLst>
                    <a:ext uri="{9D8B030D-6E8A-4147-A177-3AD203B41FA5}">
                      <a16:colId xmlns:a16="http://schemas.microsoft.com/office/drawing/2014/main" val="20000"/>
                    </a:ext>
                  </a:extLst>
                </a:gridCol>
                <a:gridCol w="569438">
                  <a:extLst>
                    <a:ext uri="{9D8B030D-6E8A-4147-A177-3AD203B41FA5}">
                      <a16:colId xmlns:a16="http://schemas.microsoft.com/office/drawing/2014/main" val="20001"/>
                    </a:ext>
                  </a:extLst>
                </a:gridCol>
                <a:gridCol w="569438">
                  <a:extLst>
                    <a:ext uri="{9D8B030D-6E8A-4147-A177-3AD203B41FA5}">
                      <a16:colId xmlns:a16="http://schemas.microsoft.com/office/drawing/2014/main" val="20002"/>
                    </a:ext>
                  </a:extLst>
                </a:gridCol>
                <a:gridCol w="569438">
                  <a:extLst>
                    <a:ext uri="{9D8B030D-6E8A-4147-A177-3AD203B41FA5}">
                      <a16:colId xmlns:a16="http://schemas.microsoft.com/office/drawing/2014/main" val="20003"/>
                    </a:ext>
                  </a:extLst>
                </a:gridCol>
              </a:tblGrid>
              <a:tr h="256601">
                <a:tc>
                  <a:txBody>
                    <a:bodyPr/>
                    <a:lstStyle/>
                    <a:p>
                      <a:r>
                        <a:rPr lang="en-GB" sz="800" dirty="0" err="1">
                          <a:solidFill>
                            <a:schemeClr val="bg1"/>
                          </a:solidFill>
                          <a:latin typeface="Courier" charset="0"/>
                          <a:ea typeface="Courier" charset="0"/>
                          <a:cs typeface="Courier" charset="0"/>
                        </a:rPr>
                        <a:t>target_user</a:t>
                      </a:r>
                      <a:r>
                        <a:rPr lang="en-GB" sz="800" dirty="0">
                          <a:solidFill>
                            <a:schemeClr val="bg1"/>
                          </a:solidFill>
                          <a:latin typeface="Courier" charset="0"/>
                          <a:ea typeface="Courier" charset="0"/>
                          <a:cs typeface="Courier" charset="0"/>
                        </a:rPr>
                        <a:t> </a:t>
                      </a:r>
                      <a:r>
                        <a:rPr lang="de-DE" sz="800" baseline="0" dirty="0">
                          <a:solidFill>
                            <a:schemeClr val="bg1"/>
                          </a:solidFill>
                          <a:latin typeface="Courier" charset="0"/>
                          <a:ea typeface="Courier" charset="0"/>
                          <a:cs typeface="Courier" charset="0"/>
                        </a:rPr>
                        <a:t>1</a:t>
                      </a:r>
                      <a:endParaRPr lang="de-DE" sz="800" dirty="0">
                        <a:solidFill>
                          <a:schemeClr val="bg1"/>
                        </a:solidFill>
                        <a:latin typeface="Courier" charset="0"/>
                        <a:ea typeface="Courier" charset="0"/>
                        <a:cs typeface="Courier" charset="0"/>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lang="de-DE" sz="8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de-DE" sz="8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de-DE" sz="8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0000"/>
                  </a:ext>
                </a:extLst>
              </a:tr>
              <a:tr h="278130">
                <a:tc>
                  <a:txBody>
                    <a:bodyPr/>
                    <a:lstStyle/>
                    <a:p>
                      <a:r>
                        <a:rPr lang="en-GB" sz="800" dirty="0" err="1">
                          <a:solidFill>
                            <a:schemeClr val="bg1"/>
                          </a:solidFill>
                          <a:latin typeface="Courier" charset="0"/>
                          <a:ea typeface="Courier" charset="0"/>
                          <a:cs typeface="Courier" charset="0"/>
                        </a:rPr>
                        <a:t>target_user</a:t>
                      </a:r>
                      <a:r>
                        <a:rPr lang="en-GB" sz="800" dirty="0">
                          <a:solidFill>
                            <a:schemeClr val="bg1"/>
                          </a:solidFill>
                          <a:latin typeface="Courier" charset="0"/>
                          <a:ea typeface="Courier" charset="0"/>
                          <a:cs typeface="Courier" charset="0"/>
                        </a:rPr>
                        <a:t> </a:t>
                      </a:r>
                      <a:r>
                        <a:rPr lang="de-DE" sz="800" dirty="0">
                          <a:solidFill>
                            <a:schemeClr val="bg1"/>
                          </a:solidFill>
                          <a:latin typeface="Courier" charset="0"/>
                          <a:ea typeface="Courier" charset="0"/>
                          <a:cs typeface="Courier" charset="0"/>
                        </a:rPr>
                        <a:t>2</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lang="de-DE" sz="8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de-DE" sz="8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de-DE" sz="800" dirty="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0001"/>
                  </a:ext>
                </a:extLst>
              </a:tr>
              <a:tr h="278130">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GB" sz="800" dirty="0" err="1">
                          <a:solidFill>
                            <a:schemeClr val="bg1"/>
                          </a:solidFill>
                          <a:latin typeface="Courier" charset="0"/>
                          <a:ea typeface="Courier" charset="0"/>
                          <a:cs typeface="Courier" charset="0"/>
                        </a:rPr>
                        <a:t>target_user</a:t>
                      </a:r>
                      <a:r>
                        <a:rPr lang="en-GB" sz="800" dirty="0">
                          <a:solidFill>
                            <a:schemeClr val="bg1"/>
                          </a:solidFill>
                          <a:latin typeface="Courier" charset="0"/>
                          <a:ea typeface="Courier" charset="0"/>
                          <a:cs typeface="Courier" charset="0"/>
                        </a:rPr>
                        <a:t> </a:t>
                      </a:r>
                      <a:r>
                        <a:rPr lang="de-DE" sz="800" dirty="0">
                          <a:solidFill>
                            <a:schemeClr val="bg1"/>
                          </a:solidFill>
                          <a:latin typeface="Courier" charset="0"/>
                          <a:ea typeface="Courier" charset="0"/>
                          <a:cs typeface="Courier" charset="0"/>
                        </a:rPr>
                        <a:t>3</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lang="de-DE" sz="800" dirty="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de-DE" sz="8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de-DE" sz="8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0002"/>
                  </a:ext>
                </a:extLst>
              </a:tr>
              <a:tr h="278130">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GB" sz="800" dirty="0" err="1">
                          <a:solidFill>
                            <a:schemeClr val="bg1"/>
                          </a:solidFill>
                          <a:latin typeface="Courier" charset="0"/>
                          <a:ea typeface="Courier" charset="0"/>
                          <a:cs typeface="Courier" charset="0"/>
                        </a:rPr>
                        <a:t>target_user</a:t>
                      </a:r>
                      <a:r>
                        <a:rPr lang="en-GB" sz="800" dirty="0">
                          <a:solidFill>
                            <a:schemeClr val="bg1"/>
                          </a:solidFill>
                          <a:latin typeface="Courier" charset="0"/>
                          <a:ea typeface="Courier" charset="0"/>
                          <a:cs typeface="Courier" charset="0"/>
                        </a:rPr>
                        <a:t> </a:t>
                      </a:r>
                      <a:r>
                        <a:rPr lang="de-DE" sz="800" baseline="0" dirty="0">
                          <a:solidFill>
                            <a:schemeClr val="bg1"/>
                          </a:solidFill>
                          <a:latin typeface="Courier" charset="0"/>
                          <a:ea typeface="Courier" charset="0"/>
                          <a:cs typeface="Courier" charset="0"/>
                        </a:rPr>
                        <a:t>4</a:t>
                      </a:r>
                      <a:endParaRPr lang="de-DE" sz="800" dirty="0">
                        <a:solidFill>
                          <a:schemeClr val="bg1"/>
                        </a:solidFill>
                        <a:latin typeface="Courier" charset="0"/>
                        <a:ea typeface="Courier" charset="0"/>
                        <a:cs typeface="Courier" charset="0"/>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lang="de-DE" sz="8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de-DE" sz="8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de-DE" sz="8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0003"/>
                  </a:ext>
                </a:extLst>
              </a:tr>
              <a:tr h="278130">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GB" sz="800" dirty="0" err="1">
                          <a:solidFill>
                            <a:schemeClr val="bg1"/>
                          </a:solidFill>
                          <a:latin typeface="Courier" charset="0"/>
                          <a:ea typeface="Courier" charset="0"/>
                          <a:cs typeface="Courier" charset="0"/>
                        </a:rPr>
                        <a:t>target_user</a:t>
                      </a:r>
                      <a:r>
                        <a:rPr lang="en-GB" sz="800" dirty="0">
                          <a:solidFill>
                            <a:schemeClr val="bg1"/>
                          </a:solidFill>
                          <a:latin typeface="Courier" charset="0"/>
                          <a:ea typeface="Courier" charset="0"/>
                          <a:cs typeface="Courier" charset="0"/>
                        </a:rPr>
                        <a:t> </a:t>
                      </a:r>
                      <a:r>
                        <a:rPr lang="de-DE" sz="800" dirty="0">
                          <a:solidFill>
                            <a:schemeClr val="bg1"/>
                          </a:solidFill>
                          <a:latin typeface="Courier" charset="0"/>
                          <a:ea typeface="Courier" charset="0"/>
                          <a:cs typeface="Courier" charset="0"/>
                        </a:rPr>
                        <a:t>5</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lang="de-DE" sz="800" dirty="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de-DE" sz="800" dirty="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endParaRPr lang="de-DE" sz="800" dirty="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0004"/>
                  </a:ext>
                </a:extLst>
              </a:tr>
            </a:tbl>
          </a:graphicData>
        </a:graphic>
      </p:graphicFrame>
      <p:graphicFrame>
        <p:nvGraphicFramePr>
          <p:cNvPr id="5" name="Table 4"/>
          <p:cNvGraphicFramePr>
            <a:graphicFrameLocks noGrp="1"/>
          </p:cNvGraphicFramePr>
          <p:nvPr>
            <p:extLst/>
          </p:nvPr>
        </p:nvGraphicFramePr>
        <p:xfrm>
          <a:off x="834865" y="2113272"/>
          <a:ext cx="527720" cy="1370550"/>
        </p:xfrm>
        <a:graphic>
          <a:graphicData uri="http://schemas.openxmlformats.org/drawingml/2006/table">
            <a:tbl>
              <a:tblPr bandRow="1">
                <a:tableStyleId>{5C22544A-7EE6-4342-B048-85BDC9FD1C3A}</a:tableStyleId>
              </a:tblPr>
              <a:tblGrid>
                <a:gridCol w="527720">
                  <a:extLst>
                    <a:ext uri="{9D8B030D-6E8A-4147-A177-3AD203B41FA5}">
                      <a16:colId xmlns:a16="http://schemas.microsoft.com/office/drawing/2014/main" val="20000"/>
                    </a:ext>
                  </a:extLst>
                </a:gridCol>
              </a:tblGrid>
              <a:tr h="274110">
                <a:tc>
                  <a:txBody>
                    <a:bodyPr/>
                    <a:lstStyle/>
                    <a:p>
                      <a:r>
                        <a:rPr lang="de-DE" sz="900" dirty="0">
                          <a:solidFill>
                            <a:schemeClr val="bg1">
                              <a:lumMod val="95000"/>
                            </a:schemeClr>
                          </a:solidFill>
                          <a:latin typeface="Consolas" charset="0"/>
                          <a:ea typeface="Consolas" charset="0"/>
                          <a:cs typeface="Consolas" charset="0"/>
                        </a:rPr>
                        <a:t>Token1</a:t>
                      </a:r>
                    </a:p>
                  </a:txBody>
                  <a:tcPr marL="68580" marR="68580" marT="34290" marB="34290" anchor="ctr">
                    <a:solidFill>
                      <a:schemeClr val="bg2">
                        <a:lumMod val="75000"/>
                      </a:schemeClr>
                    </a:solidFill>
                  </a:tcPr>
                </a:tc>
                <a:extLst>
                  <a:ext uri="{0D108BD9-81ED-4DB2-BD59-A6C34878D82A}">
                    <a16:rowId xmlns:a16="http://schemas.microsoft.com/office/drawing/2014/main" val="10000"/>
                  </a:ext>
                </a:extLst>
              </a:tr>
              <a:tr h="274110">
                <a:tc>
                  <a:txBody>
                    <a:bodyPr/>
                    <a:lstStyle/>
                    <a:p>
                      <a:r>
                        <a:rPr lang="de-DE" sz="900" dirty="0">
                          <a:solidFill>
                            <a:schemeClr val="bg1">
                              <a:lumMod val="95000"/>
                            </a:schemeClr>
                          </a:solidFill>
                          <a:latin typeface="Consolas" charset="0"/>
                          <a:ea typeface="Consolas" charset="0"/>
                          <a:cs typeface="Consolas" charset="0"/>
                        </a:rPr>
                        <a:t>Token2</a:t>
                      </a:r>
                    </a:p>
                  </a:txBody>
                  <a:tcPr marL="68580" marR="68580" marT="34290" marB="34290" anchor="ctr">
                    <a:solidFill>
                      <a:schemeClr val="bg2">
                        <a:lumMod val="75000"/>
                      </a:schemeClr>
                    </a:solidFill>
                  </a:tcPr>
                </a:tc>
                <a:extLst>
                  <a:ext uri="{0D108BD9-81ED-4DB2-BD59-A6C34878D82A}">
                    <a16:rowId xmlns:a16="http://schemas.microsoft.com/office/drawing/2014/main" val="10001"/>
                  </a:ext>
                </a:extLst>
              </a:tr>
              <a:tr h="274110">
                <a:tc>
                  <a:txBody>
                    <a:bodyPr/>
                    <a:lstStyle/>
                    <a:p>
                      <a:r>
                        <a:rPr lang="de-DE" sz="900" dirty="0">
                          <a:solidFill>
                            <a:schemeClr val="bg1">
                              <a:lumMod val="95000"/>
                            </a:schemeClr>
                          </a:solidFill>
                          <a:latin typeface="Consolas" charset="0"/>
                          <a:ea typeface="Consolas" charset="0"/>
                          <a:cs typeface="Consolas" charset="0"/>
                        </a:rPr>
                        <a:t>Token3</a:t>
                      </a:r>
                    </a:p>
                  </a:txBody>
                  <a:tcPr marL="68580" marR="68580" marT="34290" marB="34290" anchor="ctr">
                    <a:solidFill>
                      <a:schemeClr val="bg2">
                        <a:lumMod val="75000"/>
                      </a:schemeClr>
                    </a:solidFill>
                  </a:tcPr>
                </a:tc>
                <a:extLst>
                  <a:ext uri="{0D108BD9-81ED-4DB2-BD59-A6C34878D82A}">
                    <a16:rowId xmlns:a16="http://schemas.microsoft.com/office/drawing/2014/main" val="10002"/>
                  </a:ext>
                </a:extLst>
              </a:tr>
              <a:tr h="274110">
                <a:tc>
                  <a:txBody>
                    <a:bodyPr/>
                    <a:lstStyle/>
                    <a:p>
                      <a:r>
                        <a:rPr lang="de-DE" sz="900" dirty="0">
                          <a:solidFill>
                            <a:schemeClr val="bg1">
                              <a:lumMod val="95000"/>
                            </a:schemeClr>
                          </a:solidFill>
                          <a:latin typeface="Consolas" charset="0"/>
                          <a:ea typeface="Consolas" charset="0"/>
                          <a:cs typeface="Consolas" charset="0"/>
                        </a:rPr>
                        <a:t>Token4</a:t>
                      </a:r>
                    </a:p>
                  </a:txBody>
                  <a:tcPr marL="68580" marR="68580" marT="34290" marB="34290" anchor="ctr">
                    <a:solidFill>
                      <a:schemeClr val="bg2">
                        <a:lumMod val="75000"/>
                      </a:schemeClr>
                    </a:solidFill>
                  </a:tcPr>
                </a:tc>
                <a:extLst>
                  <a:ext uri="{0D108BD9-81ED-4DB2-BD59-A6C34878D82A}">
                    <a16:rowId xmlns:a16="http://schemas.microsoft.com/office/drawing/2014/main" val="10003"/>
                  </a:ext>
                </a:extLst>
              </a:tr>
              <a:tr h="274110">
                <a:tc>
                  <a:txBody>
                    <a:bodyPr/>
                    <a:lstStyle/>
                    <a:p>
                      <a:r>
                        <a:rPr lang="de-DE" sz="900" dirty="0">
                          <a:solidFill>
                            <a:schemeClr val="bg1">
                              <a:lumMod val="95000"/>
                            </a:schemeClr>
                          </a:solidFill>
                          <a:latin typeface="Consolas" charset="0"/>
                          <a:ea typeface="Consolas" charset="0"/>
                          <a:cs typeface="Consolas" charset="0"/>
                        </a:rPr>
                        <a:t>Token4</a:t>
                      </a:r>
                    </a:p>
                  </a:txBody>
                  <a:tcPr marL="68580" marR="68580" marT="34290" marB="34290" anchor="ctr">
                    <a:solidFill>
                      <a:schemeClr val="bg2">
                        <a:lumMod val="75000"/>
                      </a:schemeClr>
                    </a:solidFill>
                  </a:tcPr>
                </a:tc>
                <a:extLst>
                  <a:ext uri="{0D108BD9-81ED-4DB2-BD59-A6C34878D82A}">
                    <a16:rowId xmlns:a16="http://schemas.microsoft.com/office/drawing/2014/main" val="10004"/>
                  </a:ext>
                </a:extLst>
              </a:tr>
            </a:tbl>
          </a:graphicData>
        </a:graphic>
      </p:graphicFrame>
      <p:sp>
        <p:nvSpPr>
          <p:cNvPr id="26" name="Rechteck 5"/>
          <p:cNvSpPr/>
          <p:nvPr/>
        </p:nvSpPr>
        <p:spPr>
          <a:xfrm>
            <a:off x="706062" y="1368429"/>
            <a:ext cx="4572000" cy="630942"/>
          </a:xfrm>
          <a:prstGeom prst="rect">
            <a:avLst/>
          </a:prstGeom>
        </p:spPr>
        <p:txBody>
          <a:bodyPr>
            <a:spAutoFit/>
          </a:bodyPr>
          <a:lstStyle/>
          <a:p>
            <a:r>
              <a:rPr lang="fr-FR" sz="2000" b="1" dirty="0" err="1">
                <a:solidFill>
                  <a:schemeClr val="tx1"/>
                </a:solidFill>
                <a:latin typeface="Helvetica Neue Light"/>
                <a:cs typeface="Helvetica Neue Light"/>
              </a:rPr>
              <a:t>Token</a:t>
            </a:r>
            <a:r>
              <a:rPr lang="fr-FR" sz="2000" b="1" dirty="0">
                <a:solidFill>
                  <a:schemeClr val="tx1"/>
                </a:solidFill>
                <a:latin typeface="Helvetica Neue Light"/>
                <a:cs typeface="Helvetica Neue Light"/>
              </a:rPr>
              <a:t> = hash of #partition → #</a:t>
            </a:r>
            <a:r>
              <a:rPr lang="fr-FR" sz="2000" b="1" dirty="0" err="1">
                <a:solidFill>
                  <a:schemeClr val="tx1"/>
                </a:solidFill>
                <a:latin typeface="Helvetica Neue Light"/>
                <a:cs typeface="Helvetica Neue Light"/>
              </a:rPr>
              <a:t>node</a:t>
            </a:r>
            <a:endParaRPr lang="fr-FR" sz="2000" b="1" dirty="0">
              <a:solidFill>
                <a:schemeClr val="tx1"/>
              </a:solidFill>
              <a:latin typeface="Helvetica Neue Light"/>
              <a:cs typeface="Helvetica Neue Light"/>
            </a:endParaRPr>
          </a:p>
          <a:p>
            <a:endParaRPr lang="fr-FR" sz="1500" dirty="0">
              <a:solidFill>
                <a:schemeClr val="tx2">
                  <a:lumMod val="50000"/>
                </a:schemeClr>
              </a:solidFill>
              <a:latin typeface="Helvetica Neue Light"/>
              <a:cs typeface="Helvetica Neue Light"/>
            </a:endParaRPr>
          </a:p>
        </p:txBody>
      </p:sp>
      <p:sp>
        <p:nvSpPr>
          <p:cNvPr id="14" name="Rectangle 13"/>
          <p:cNvSpPr/>
          <p:nvPr/>
        </p:nvSpPr>
        <p:spPr>
          <a:xfrm>
            <a:off x="4824370" y="4289022"/>
            <a:ext cx="3175869" cy="253916"/>
          </a:xfrm>
          <a:prstGeom prst="rect">
            <a:avLst/>
          </a:prstGeom>
        </p:spPr>
        <p:txBody>
          <a:bodyPr wrap="none">
            <a:spAutoFit/>
          </a:bodyPr>
          <a:lstStyle/>
          <a:p>
            <a:r>
              <a:rPr lang="fr-FR" sz="1050" b="1" dirty="0">
                <a:solidFill>
                  <a:schemeClr val="tx1"/>
                </a:solidFill>
                <a:latin typeface="Helvetica Neue Light"/>
                <a:cs typeface="Helvetica Neue Light"/>
              </a:rPr>
              <a:t>Data </a:t>
            </a:r>
            <a:r>
              <a:rPr lang="fr-FR" sz="1050" b="1" dirty="0" err="1">
                <a:solidFill>
                  <a:schemeClr val="tx1"/>
                </a:solidFill>
                <a:latin typeface="Helvetica Neue Light"/>
                <a:cs typeface="Helvetica Neue Light"/>
              </a:rPr>
              <a:t>is</a:t>
            </a:r>
            <a:r>
              <a:rPr lang="fr-FR" sz="1050" b="1" dirty="0">
                <a:solidFill>
                  <a:schemeClr val="tx1"/>
                </a:solidFill>
                <a:latin typeface="Helvetica Neue Light"/>
                <a:cs typeface="Helvetica Neue Light"/>
              </a:rPr>
              <a:t> </a:t>
            </a:r>
            <a:r>
              <a:rPr lang="fr-FR" sz="1050" b="1" dirty="0" err="1">
                <a:solidFill>
                  <a:schemeClr val="tx1"/>
                </a:solidFill>
                <a:latin typeface="Helvetica Neue Light"/>
                <a:cs typeface="Helvetica Neue Light"/>
              </a:rPr>
              <a:t>evenly</a:t>
            </a:r>
            <a:r>
              <a:rPr lang="fr-FR" sz="1050" b="1" dirty="0">
                <a:solidFill>
                  <a:schemeClr val="tx1"/>
                </a:solidFill>
                <a:latin typeface="Helvetica Neue Light"/>
                <a:cs typeface="Helvetica Neue Light"/>
              </a:rPr>
              <a:t> </a:t>
            </a:r>
            <a:r>
              <a:rPr lang="fr-FR" sz="1050" b="1" dirty="0" err="1">
                <a:solidFill>
                  <a:schemeClr val="tx1"/>
                </a:solidFill>
                <a:latin typeface="Helvetica Neue Light"/>
                <a:cs typeface="Helvetica Neue Light"/>
              </a:rPr>
              <a:t>distributed</a:t>
            </a:r>
            <a:r>
              <a:rPr lang="fr-FR" sz="1050" b="1" dirty="0">
                <a:solidFill>
                  <a:schemeClr val="tx1"/>
                </a:solidFill>
                <a:latin typeface="Helvetica Neue Light"/>
                <a:cs typeface="Helvetica Neue Light"/>
              </a:rPr>
              <a:t> and </a:t>
            </a:r>
            <a:r>
              <a:rPr lang="fr-FR" sz="1050" b="1" dirty="0" err="1">
                <a:solidFill>
                  <a:schemeClr val="tx1"/>
                </a:solidFill>
                <a:latin typeface="Helvetica Neue Light"/>
                <a:cs typeface="Helvetica Neue Light"/>
              </a:rPr>
              <a:t>clock</a:t>
            </a:r>
            <a:r>
              <a:rPr lang="fr-FR" sz="1050" b="1" dirty="0">
                <a:solidFill>
                  <a:schemeClr val="tx1"/>
                </a:solidFill>
                <a:latin typeface="Helvetica Neue Light"/>
                <a:cs typeface="Helvetica Neue Light"/>
              </a:rPr>
              <a:t> </a:t>
            </a:r>
            <a:r>
              <a:rPr lang="fr-FR" sz="1050" b="1" dirty="0" err="1">
                <a:solidFill>
                  <a:schemeClr val="tx1"/>
                </a:solidFill>
                <a:latin typeface="Helvetica Neue Light"/>
                <a:cs typeface="Helvetica Neue Light"/>
              </a:rPr>
              <a:t>wise</a:t>
            </a:r>
            <a:r>
              <a:rPr lang="fr-FR" sz="1050" b="1" dirty="0">
                <a:solidFill>
                  <a:schemeClr val="tx1"/>
                </a:solidFill>
                <a:latin typeface="Helvetica Neue Light"/>
                <a:cs typeface="Helvetica Neue Light"/>
              </a:rPr>
              <a:t> </a:t>
            </a:r>
            <a:r>
              <a:rPr lang="fr-FR" sz="1050" b="1" dirty="0" err="1">
                <a:solidFill>
                  <a:schemeClr val="tx1"/>
                </a:solidFill>
                <a:latin typeface="Helvetica Neue Light"/>
                <a:cs typeface="Helvetica Neue Light"/>
              </a:rPr>
              <a:t>replicated</a:t>
            </a:r>
            <a:r>
              <a:rPr lang="fr-FR" sz="1050" b="1" dirty="0">
                <a:solidFill>
                  <a:schemeClr val="tx1"/>
                </a:solidFill>
                <a:latin typeface="Helvetica Neue Light"/>
                <a:cs typeface="Helvetica Neue Light"/>
              </a:rPr>
              <a:t> </a:t>
            </a:r>
            <a:endParaRPr lang="de-DE" sz="1050" b="1" dirty="0">
              <a:solidFill>
                <a:schemeClr val="tx1"/>
              </a:solidFill>
              <a:latin typeface="Helvetica Neue Light"/>
              <a:cs typeface="Helvetica Neue Light"/>
            </a:endParaRPr>
          </a:p>
        </p:txBody>
      </p:sp>
      <p:sp>
        <p:nvSpPr>
          <p:cNvPr id="27" name="Arc 26"/>
          <p:cNvSpPr/>
          <p:nvPr/>
        </p:nvSpPr>
        <p:spPr bwMode="auto">
          <a:xfrm rot="9679079" flipH="1" flipV="1">
            <a:off x="4421668" y="1245816"/>
            <a:ext cx="3262839" cy="2976101"/>
          </a:xfrm>
          <a:prstGeom prst="arc">
            <a:avLst>
              <a:gd name="adj1" fmla="val 17317756"/>
              <a:gd name="adj2" fmla="val 2301157"/>
            </a:avLst>
          </a:prstGeom>
          <a:noFill/>
          <a:ln w="25400" cap="flat" cmpd="sng" algn="ctr">
            <a:solidFill>
              <a:srgbClr val="E46C0A"/>
            </a:solidFill>
            <a:prstDash val="solid"/>
            <a:miter lim="0"/>
            <a:headEnd type="none" w="med" len="med"/>
            <a:tailEnd type="triangle" w="lg" len="lg"/>
          </a:ln>
          <a:effectLst>
            <a:outerShdw blurRad="38100" dist="25400" dir="5400000" algn="ctr" rotWithShape="0">
              <a:srgbClr val="000000">
                <a:alpha val="50000"/>
              </a:srgbClr>
            </a:outerShdw>
          </a:effectLst>
        </p:spPr>
        <p:txBody>
          <a:bodyPr rtlCol="0" anchor="ctr"/>
          <a:lstStyle/>
          <a:p>
            <a:pPr algn="ctr"/>
            <a:endParaRPr lang="fr-FR" sz="1800"/>
          </a:p>
        </p:txBody>
      </p:sp>
      <p:grpSp>
        <p:nvGrpSpPr>
          <p:cNvPr id="20" name="Gruppierung 19"/>
          <p:cNvGrpSpPr/>
          <p:nvPr/>
        </p:nvGrpSpPr>
        <p:grpSpPr>
          <a:xfrm>
            <a:off x="4936364" y="1420737"/>
            <a:ext cx="2503446" cy="2755620"/>
            <a:chOff x="6831143" y="1906842"/>
            <a:chExt cx="3337928" cy="3674160"/>
          </a:xfrm>
        </p:grpSpPr>
        <p:sp>
          <p:nvSpPr>
            <p:cNvPr id="21" name="Shape 683"/>
            <p:cNvSpPr/>
            <p:nvPr/>
          </p:nvSpPr>
          <p:spPr>
            <a:xfrm>
              <a:off x="6943710" y="2223771"/>
              <a:ext cx="3060569" cy="296849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noFill/>
            <a:ln w="38100" cap="flat" cmpd="sng">
              <a:solidFill>
                <a:schemeClr val="accent1"/>
              </a:solidFill>
              <a:prstDash val="solid"/>
              <a:bevel/>
              <a:headEnd type="none" w="med" len="med"/>
              <a:tailEnd type="none" w="med" len="med"/>
            </a:ln>
          </p:spPr>
          <p:txBody>
            <a:bodyPr lIns="0" tIns="0" rIns="0" bIns="0" anchor="ctr" anchorCtr="0">
              <a:noAutofit/>
            </a:bodyPr>
            <a:lstStyle/>
            <a:p>
              <a:pPr algn="ctr"/>
              <a:endParaRPr sz="1050">
                <a:solidFill>
                  <a:schemeClr val="dk1"/>
                </a:solidFill>
                <a:latin typeface="Cabin"/>
                <a:ea typeface="Cabin"/>
                <a:cs typeface="Cabin"/>
                <a:sym typeface="Cabin"/>
              </a:endParaRPr>
            </a:p>
          </p:txBody>
        </p:sp>
        <p:sp>
          <p:nvSpPr>
            <p:cNvPr id="22" name="Shape 1232"/>
            <p:cNvSpPr/>
            <p:nvPr/>
          </p:nvSpPr>
          <p:spPr>
            <a:xfrm>
              <a:off x="9472221" y="2828054"/>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N1</a:t>
              </a:r>
            </a:p>
          </p:txBody>
        </p:sp>
        <p:sp>
          <p:nvSpPr>
            <p:cNvPr id="23" name="Shape 1237"/>
            <p:cNvSpPr/>
            <p:nvPr/>
          </p:nvSpPr>
          <p:spPr>
            <a:xfrm>
              <a:off x="6831143" y="2719943"/>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N5</a:t>
              </a:r>
            </a:p>
          </p:txBody>
        </p:sp>
        <p:sp>
          <p:nvSpPr>
            <p:cNvPr id="24" name="Shape 1238"/>
            <p:cNvSpPr/>
            <p:nvPr/>
          </p:nvSpPr>
          <p:spPr>
            <a:xfrm>
              <a:off x="8127349" y="4868068"/>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N3</a:t>
              </a:r>
            </a:p>
          </p:txBody>
        </p:sp>
        <p:sp>
          <p:nvSpPr>
            <p:cNvPr id="28" name="Shape 1239"/>
            <p:cNvSpPr/>
            <p:nvPr/>
          </p:nvSpPr>
          <p:spPr>
            <a:xfrm>
              <a:off x="8102214" y="1906842"/>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N0</a:t>
              </a:r>
            </a:p>
          </p:txBody>
        </p:sp>
        <p:sp>
          <p:nvSpPr>
            <p:cNvPr id="29" name="Shape 1232"/>
            <p:cNvSpPr/>
            <p:nvPr/>
          </p:nvSpPr>
          <p:spPr>
            <a:xfrm>
              <a:off x="9373879" y="4227494"/>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N2</a:t>
              </a:r>
            </a:p>
          </p:txBody>
        </p:sp>
        <p:sp>
          <p:nvSpPr>
            <p:cNvPr id="30" name="Shape 1237"/>
            <p:cNvSpPr/>
            <p:nvPr/>
          </p:nvSpPr>
          <p:spPr>
            <a:xfrm>
              <a:off x="6884611" y="4195410"/>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N4</a:t>
              </a:r>
            </a:p>
          </p:txBody>
        </p:sp>
      </p:grpSp>
    </p:spTree>
    <p:extLst>
      <p:ext uri="{BB962C8B-B14F-4D97-AF65-F5344CB8AC3E}">
        <p14:creationId xmlns:p14="http://schemas.microsoft.com/office/powerpoint/2010/main" val="26782985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Data Distribution </a:t>
            </a:r>
            <a:r>
              <a:rPr lang="en-US" dirty="0" err="1"/>
              <a:t>Sharding</a:t>
            </a:r>
            <a:endParaRPr lang="en-US" dirty="0"/>
          </a:p>
        </p:txBody>
      </p:sp>
      <p:graphicFrame>
        <p:nvGraphicFramePr>
          <p:cNvPr id="20" name="Tableau 30"/>
          <p:cNvGraphicFramePr>
            <a:graphicFrameLocks noGrp="1"/>
          </p:cNvGraphicFramePr>
          <p:nvPr>
            <p:extLst/>
          </p:nvPr>
        </p:nvGraphicFramePr>
        <p:xfrm>
          <a:off x="4978863" y="4144060"/>
          <a:ext cx="1397377" cy="236220"/>
        </p:xfrm>
        <a:graphic>
          <a:graphicData uri="http://schemas.openxmlformats.org/drawingml/2006/table">
            <a:tbl>
              <a:tblPr bandRow="1">
                <a:tableStyleId>{5C22544A-7EE6-4342-B048-85BDC9FD1C3A}</a:tableStyleId>
              </a:tblPr>
              <a:tblGrid>
                <a:gridCol w="619859">
                  <a:extLst>
                    <a:ext uri="{9D8B030D-6E8A-4147-A177-3AD203B41FA5}">
                      <a16:colId xmlns:a16="http://schemas.microsoft.com/office/drawing/2014/main" val="20000"/>
                    </a:ext>
                  </a:extLst>
                </a:gridCol>
                <a:gridCol w="282782">
                  <a:extLst>
                    <a:ext uri="{9D8B030D-6E8A-4147-A177-3AD203B41FA5}">
                      <a16:colId xmlns:a16="http://schemas.microsoft.com/office/drawing/2014/main" val="20001"/>
                    </a:ext>
                  </a:extLst>
                </a:gridCol>
                <a:gridCol w="236292">
                  <a:extLst>
                    <a:ext uri="{9D8B030D-6E8A-4147-A177-3AD203B41FA5}">
                      <a16:colId xmlns:a16="http://schemas.microsoft.com/office/drawing/2014/main" val="20002"/>
                    </a:ext>
                  </a:extLst>
                </a:gridCol>
                <a:gridCol w="258444">
                  <a:extLst>
                    <a:ext uri="{9D8B030D-6E8A-4147-A177-3AD203B41FA5}">
                      <a16:colId xmlns:a16="http://schemas.microsoft.com/office/drawing/2014/main" val="20003"/>
                    </a:ext>
                  </a:extLst>
                </a:gridCol>
              </a:tblGrid>
              <a:tr h="2286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800" u="none" strike="noStrike" kern="1200" cap="none" spc="0" normalizeH="0" baseline="0" noProof="0" dirty="0">
                          <a:ln>
                            <a:noFill/>
                          </a:ln>
                          <a:solidFill>
                            <a:schemeClr val="accent1">
                              <a:lumMod val="20000"/>
                              <a:lumOff val="80000"/>
                            </a:schemeClr>
                          </a:solidFill>
                          <a:effectLst/>
                          <a:uLnTx/>
                          <a:uFillTx/>
                        </a:rPr>
                        <a:t>tuser</a:t>
                      </a:r>
                      <a:r>
                        <a:rPr kumimoji="0" lang="fr-FR" sz="800" u="none" strike="noStrike" kern="1200" cap="none" spc="0" normalizeH="0" baseline="-25000" noProof="0" dirty="0">
                          <a:ln>
                            <a:noFill/>
                          </a:ln>
                          <a:solidFill>
                            <a:schemeClr val="accent1">
                              <a:lumMod val="20000"/>
                              <a:lumOff val="80000"/>
                            </a:schemeClr>
                          </a:solidFill>
                          <a:effectLst/>
                          <a:uLnTx/>
                          <a:uFillTx/>
                        </a:rPr>
                        <a:t>1</a:t>
                      </a:r>
                      <a:endParaRPr kumimoji="0" lang="fr-FR" sz="800" b="1" i="0" u="none" strike="noStrike" kern="1200" cap="none" spc="0" normalizeH="0" baseline="0" noProof="0" dirty="0">
                        <a:ln>
                          <a:noFill/>
                        </a:ln>
                        <a:solidFill>
                          <a:schemeClr val="accent1">
                            <a:lumMod val="20000"/>
                            <a:lumOff val="80000"/>
                          </a:schemeClr>
                        </a:solidFill>
                        <a:effectLst/>
                        <a:uLnTx/>
                        <a:uFillTx/>
                        <a:latin typeface="Andale Mono" charset="0"/>
                        <a:ea typeface="Andale Mono" charset="0"/>
                        <a:cs typeface="Andale Mono" charset="0"/>
                      </a:endParaRPr>
                    </a:p>
                  </a:txBody>
                  <a:tcPr marL="68580" marR="68580" marT="34290" marB="34290" anchor="ctr">
                    <a:solidFill>
                      <a:schemeClr val="accent1"/>
                    </a:solidFill>
                  </a:tcPr>
                </a:tc>
                <a:tc>
                  <a:txBody>
                    <a:bodyPr/>
                    <a:lstStyle/>
                    <a:p>
                      <a:pPr algn="ctr"/>
                      <a:endParaRPr lang="fr-FR" sz="1100" dirty="0">
                        <a:solidFill>
                          <a:schemeClr val="accent1">
                            <a:lumMod val="20000"/>
                            <a:lumOff val="80000"/>
                          </a:schemeClr>
                        </a:solidFill>
                        <a:latin typeface="Roboto Regular"/>
                        <a:cs typeface="Roboto Regular"/>
                      </a:endParaRPr>
                    </a:p>
                  </a:txBody>
                  <a:tcPr marL="68580" marR="68580" marT="34290" marB="34290" anchor="ctr"/>
                </a:tc>
                <a:tc>
                  <a:txBody>
                    <a:bodyPr/>
                    <a:lstStyle/>
                    <a:p>
                      <a:pPr algn="ctr"/>
                      <a:endParaRPr lang="fr-FR" sz="1100" dirty="0">
                        <a:solidFill>
                          <a:schemeClr val="accent1">
                            <a:lumMod val="20000"/>
                            <a:lumOff val="80000"/>
                          </a:schemeClr>
                        </a:solidFill>
                        <a:latin typeface="Roboto Regular"/>
                        <a:cs typeface="Roboto Regular"/>
                      </a:endParaRPr>
                    </a:p>
                  </a:txBody>
                  <a:tcPr marL="68580" marR="68580" marT="34290" marB="34290" anchor="ctr"/>
                </a:tc>
                <a:tc>
                  <a:txBody>
                    <a:bodyPr/>
                    <a:lstStyle/>
                    <a:p>
                      <a:pPr algn="ctr"/>
                      <a:endParaRPr lang="fr-FR" sz="1100" dirty="0">
                        <a:solidFill>
                          <a:schemeClr val="accent1">
                            <a:lumMod val="20000"/>
                            <a:lumOff val="80000"/>
                          </a:schemeClr>
                        </a:solidFill>
                        <a:latin typeface="Roboto Regular"/>
                        <a:cs typeface="Roboto Regular"/>
                      </a:endParaRPr>
                    </a:p>
                  </a:txBody>
                  <a:tcPr marL="68580" marR="68580" marT="34290" marB="34290" anchor="ctr"/>
                </a:tc>
                <a:extLst>
                  <a:ext uri="{0D108BD9-81ED-4DB2-BD59-A6C34878D82A}">
                    <a16:rowId xmlns:a16="http://schemas.microsoft.com/office/drawing/2014/main" val="10000"/>
                  </a:ext>
                </a:extLst>
              </a:tr>
            </a:tbl>
          </a:graphicData>
        </a:graphic>
      </p:graphicFrame>
      <p:graphicFrame>
        <p:nvGraphicFramePr>
          <p:cNvPr id="21" name="Tableau 39"/>
          <p:cNvGraphicFramePr>
            <a:graphicFrameLocks noGrp="1"/>
          </p:cNvGraphicFramePr>
          <p:nvPr>
            <p:extLst/>
          </p:nvPr>
        </p:nvGraphicFramePr>
        <p:xfrm>
          <a:off x="5895638" y="2603645"/>
          <a:ext cx="1397377" cy="236220"/>
        </p:xfrm>
        <a:graphic>
          <a:graphicData uri="http://schemas.openxmlformats.org/drawingml/2006/table">
            <a:tbl>
              <a:tblPr bandRow="1">
                <a:tableStyleId>{5C22544A-7EE6-4342-B048-85BDC9FD1C3A}</a:tableStyleId>
              </a:tblPr>
              <a:tblGrid>
                <a:gridCol w="619859">
                  <a:extLst>
                    <a:ext uri="{9D8B030D-6E8A-4147-A177-3AD203B41FA5}">
                      <a16:colId xmlns:a16="http://schemas.microsoft.com/office/drawing/2014/main" val="20000"/>
                    </a:ext>
                  </a:extLst>
                </a:gridCol>
                <a:gridCol w="282782">
                  <a:extLst>
                    <a:ext uri="{9D8B030D-6E8A-4147-A177-3AD203B41FA5}">
                      <a16:colId xmlns:a16="http://schemas.microsoft.com/office/drawing/2014/main" val="20001"/>
                    </a:ext>
                  </a:extLst>
                </a:gridCol>
                <a:gridCol w="236292">
                  <a:extLst>
                    <a:ext uri="{9D8B030D-6E8A-4147-A177-3AD203B41FA5}">
                      <a16:colId xmlns:a16="http://schemas.microsoft.com/office/drawing/2014/main" val="20002"/>
                    </a:ext>
                  </a:extLst>
                </a:gridCol>
                <a:gridCol w="258444">
                  <a:extLst>
                    <a:ext uri="{9D8B030D-6E8A-4147-A177-3AD203B41FA5}">
                      <a16:colId xmlns:a16="http://schemas.microsoft.com/office/drawing/2014/main" val="20003"/>
                    </a:ext>
                  </a:extLst>
                </a:gridCol>
              </a:tblGrid>
              <a:tr h="2286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800" u="none" strike="noStrike" kern="1200" cap="none" spc="0" normalizeH="0" baseline="0" noProof="0" dirty="0">
                          <a:ln>
                            <a:noFill/>
                          </a:ln>
                          <a:solidFill>
                            <a:schemeClr val="accent1">
                              <a:lumMod val="20000"/>
                              <a:lumOff val="80000"/>
                            </a:schemeClr>
                          </a:solidFill>
                          <a:effectLst/>
                          <a:uLnTx/>
                          <a:uFillTx/>
                        </a:rPr>
                        <a:t>tuser</a:t>
                      </a:r>
                      <a:r>
                        <a:rPr kumimoji="0" lang="fr-FR" sz="800" u="none" strike="noStrike" kern="1200" cap="none" spc="0" normalizeH="0" baseline="-25000" noProof="0" dirty="0">
                          <a:ln>
                            <a:noFill/>
                          </a:ln>
                          <a:solidFill>
                            <a:schemeClr val="accent1">
                              <a:lumMod val="20000"/>
                              <a:lumOff val="80000"/>
                            </a:schemeClr>
                          </a:solidFill>
                          <a:effectLst/>
                          <a:uLnTx/>
                          <a:uFillTx/>
                        </a:rPr>
                        <a:t>2</a:t>
                      </a:r>
                      <a:endParaRPr kumimoji="0" lang="fr-FR" sz="800" b="1" i="0" u="none" strike="noStrike" kern="1200" cap="none" spc="0" normalizeH="0" baseline="0" noProof="0" dirty="0">
                        <a:ln>
                          <a:noFill/>
                        </a:ln>
                        <a:solidFill>
                          <a:schemeClr val="accent1">
                            <a:lumMod val="20000"/>
                            <a:lumOff val="80000"/>
                          </a:schemeClr>
                        </a:solidFill>
                        <a:effectLst/>
                        <a:uLnTx/>
                        <a:uFillTx/>
                        <a:latin typeface="Andale Mono" charset="0"/>
                        <a:ea typeface="Andale Mono" charset="0"/>
                        <a:cs typeface="Andale Mono" charset="0"/>
                      </a:endParaRPr>
                    </a:p>
                  </a:txBody>
                  <a:tcPr marL="68580" marR="68580" marT="34290" marB="34290" anchor="ctr">
                    <a:solidFill>
                      <a:schemeClr val="accent1"/>
                    </a:solidFill>
                  </a:tcPr>
                </a:tc>
                <a:tc>
                  <a:txBody>
                    <a:bodyPr/>
                    <a:lstStyle/>
                    <a:p>
                      <a:pPr algn="ctr"/>
                      <a:endParaRPr lang="fr-FR" sz="1100" dirty="0">
                        <a:solidFill>
                          <a:srgbClr val="000000"/>
                        </a:solidFill>
                        <a:latin typeface="Roboto Regular"/>
                        <a:cs typeface="Roboto Regular"/>
                      </a:endParaRPr>
                    </a:p>
                  </a:txBody>
                  <a:tcPr marL="68580" marR="68580" marT="34290" marB="34290" anchor="ctr"/>
                </a:tc>
                <a:tc>
                  <a:txBody>
                    <a:bodyPr/>
                    <a:lstStyle/>
                    <a:p>
                      <a:pPr algn="ctr"/>
                      <a:endParaRPr lang="fr-FR" sz="1100" dirty="0">
                        <a:solidFill>
                          <a:srgbClr val="000000"/>
                        </a:solidFill>
                        <a:latin typeface="Roboto Regular"/>
                        <a:cs typeface="Roboto Regular"/>
                      </a:endParaRPr>
                    </a:p>
                  </a:txBody>
                  <a:tcPr marL="68580" marR="68580" marT="34290" marB="34290" anchor="ctr"/>
                </a:tc>
                <a:tc>
                  <a:txBody>
                    <a:bodyPr/>
                    <a:lstStyle/>
                    <a:p>
                      <a:pPr algn="ctr"/>
                      <a:endParaRPr lang="fr-FR" sz="1100" dirty="0">
                        <a:solidFill>
                          <a:srgbClr val="000000"/>
                        </a:solidFill>
                        <a:latin typeface="Roboto Regular"/>
                        <a:cs typeface="Roboto Regular"/>
                      </a:endParaRPr>
                    </a:p>
                  </a:txBody>
                  <a:tcPr marL="68580" marR="68580" marT="34290" marB="34290" anchor="ctr"/>
                </a:tc>
                <a:extLst>
                  <a:ext uri="{0D108BD9-81ED-4DB2-BD59-A6C34878D82A}">
                    <a16:rowId xmlns:a16="http://schemas.microsoft.com/office/drawing/2014/main" val="10000"/>
                  </a:ext>
                </a:extLst>
              </a:tr>
            </a:tbl>
          </a:graphicData>
        </a:graphic>
      </p:graphicFrame>
      <p:graphicFrame>
        <p:nvGraphicFramePr>
          <p:cNvPr id="22" name="Tableau 40"/>
          <p:cNvGraphicFramePr>
            <a:graphicFrameLocks noGrp="1"/>
          </p:cNvGraphicFramePr>
          <p:nvPr>
            <p:extLst/>
          </p:nvPr>
        </p:nvGraphicFramePr>
        <p:xfrm>
          <a:off x="4978863" y="1489137"/>
          <a:ext cx="1397377" cy="236220"/>
        </p:xfrm>
        <a:graphic>
          <a:graphicData uri="http://schemas.openxmlformats.org/drawingml/2006/table">
            <a:tbl>
              <a:tblPr bandRow="1">
                <a:tableStyleId>{5C22544A-7EE6-4342-B048-85BDC9FD1C3A}</a:tableStyleId>
              </a:tblPr>
              <a:tblGrid>
                <a:gridCol w="619859">
                  <a:extLst>
                    <a:ext uri="{9D8B030D-6E8A-4147-A177-3AD203B41FA5}">
                      <a16:colId xmlns:a16="http://schemas.microsoft.com/office/drawing/2014/main" val="20000"/>
                    </a:ext>
                  </a:extLst>
                </a:gridCol>
                <a:gridCol w="282782">
                  <a:extLst>
                    <a:ext uri="{9D8B030D-6E8A-4147-A177-3AD203B41FA5}">
                      <a16:colId xmlns:a16="http://schemas.microsoft.com/office/drawing/2014/main" val="20001"/>
                    </a:ext>
                  </a:extLst>
                </a:gridCol>
                <a:gridCol w="236292">
                  <a:extLst>
                    <a:ext uri="{9D8B030D-6E8A-4147-A177-3AD203B41FA5}">
                      <a16:colId xmlns:a16="http://schemas.microsoft.com/office/drawing/2014/main" val="20002"/>
                    </a:ext>
                  </a:extLst>
                </a:gridCol>
                <a:gridCol w="258444">
                  <a:extLst>
                    <a:ext uri="{9D8B030D-6E8A-4147-A177-3AD203B41FA5}">
                      <a16:colId xmlns:a16="http://schemas.microsoft.com/office/drawing/2014/main" val="20003"/>
                    </a:ext>
                  </a:extLst>
                </a:gridCol>
              </a:tblGrid>
              <a:tr h="2286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800" u="none" strike="noStrike" kern="1200" cap="none" spc="0" normalizeH="0" baseline="0" noProof="0" dirty="0">
                          <a:ln>
                            <a:noFill/>
                          </a:ln>
                          <a:solidFill>
                            <a:schemeClr val="accent1">
                              <a:lumMod val="20000"/>
                              <a:lumOff val="80000"/>
                            </a:schemeClr>
                          </a:solidFill>
                          <a:effectLst/>
                          <a:uLnTx/>
                          <a:uFillTx/>
                        </a:rPr>
                        <a:t>tuser</a:t>
                      </a:r>
                      <a:r>
                        <a:rPr kumimoji="0" lang="fr-FR" sz="800" u="none" strike="noStrike" kern="1200" cap="none" spc="0" normalizeH="0" baseline="-25000" noProof="0" dirty="0">
                          <a:ln>
                            <a:noFill/>
                          </a:ln>
                          <a:solidFill>
                            <a:schemeClr val="accent1">
                              <a:lumMod val="20000"/>
                              <a:lumOff val="80000"/>
                            </a:schemeClr>
                          </a:solidFill>
                          <a:effectLst/>
                          <a:uLnTx/>
                          <a:uFillTx/>
                        </a:rPr>
                        <a:t>3</a:t>
                      </a:r>
                      <a:endParaRPr kumimoji="0" lang="fr-FR" sz="800" b="1" i="0" u="none" strike="noStrike" kern="1200" cap="none" spc="0" normalizeH="0" baseline="0" noProof="0" dirty="0">
                        <a:ln>
                          <a:noFill/>
                        </a:ln>
                        <a:solidFill>
                          <a:schemeClr val="accent1">
                            <a:lumMod val="20000"/>
                            <a:lumOff val="80000"/>
                          </a:schemeClr>
                        </a:solidFill>
                        <a:effectLst/>
                        <a:uLnTx/>
                        <a:uFillTx/>
                        <a:latin typeface="Andale Mono" charset="0"/>
                        <a:ea typeface="Andale Mono" charset="0"/>
                        <a:cs typeface="Andale Mono" charset="0"/>
                      </a:endParaRPr>
                    </a:p>
                  </a:txBody>
                  <a:tcPr marL="68580" marR="68580" marT="34290" marB="34290" anchor="ctr">
                    <a:solidFill>
                      <a:schemeClr val="accent1"/>
                    </a:solidFill>
                  </a:tcPr>
                </a:tc>
                <a:tc>
                  <a:txBody>
                    <a:bodyPr/>
                    <a:lstStyle/>
                    <a:p>
                      <a:pPr algn="ctr"/>
                      <a:endParaRPr lang="fr-FR" sz="1100" dirty="0">
                        <a:solidFill>
                          <a:srgbClr val="000000"/>
                        </a:solidFill>
                        <a:latin typeface="Roboto Regular"/>
                        <a:cs typeface="Roboto Regular"/>
                      </a:endParaRPr>
                    </a:p>
                  </a:txBody>
                  <a:tcPr marL="68580" marR="68580" marT="34290" marB="34290" anchor="ctr"/>
                </a:tc>
                <a:tc>
                  <a:txBody>
                    <a:bodyPr/>
                    <a:lstStyle/>
                    <a:p>
                      <a:pPr algn="ctr"/>
                      <a:endParaRPr lang="fr-FR" sz="1100" dirty="0">
                        <a:solidFill>
                          <a:srgbClr val="000000"/>
                        </a:solidFill>
                        <a:latin typeface="Roboto Regular"/>
                        <a:cs typeface="Roboto Regular"/>
                      </a:endParaRPr>
                    </a:p>
                  </a:txBody>
                  <a:tcPr marL="68580" marR="68580" marT="34290" marB="34290" anchor="ctr"/>
                </a:tc>
                <a:tc>
                  <a:txBody>
                    <a:bodyPr/>
                    <a:lstStyle/>
                    <a:p>
                      <a:pPr algn="ctr"/>
                      <a:endParaRPr lang="fr-FR" sz="1100" dirty="0">
                        <a:solidFill>
                          <a:srgbClr val="000000"/>
                        </a:solidFill>
                        <a:latin typeface="Roboto Regular"/>
                        <a:cs typeface="Roboto Regular"/>
                      </a:endParaRPr>
                    </a:p>
                  </a:txBody>
                  <a:tcPr marL="68580" marR="68580" marT="34290" marB="34290" anchor="ctr"/>
                </a:tc>
                <a:extLst>
                  <a:ext uri="{0D108BD9-81ED-4DB2-BD59-A6C34878D82A}">
                    <a16:rowId xmlns:a16="http://schemas.microsoft.com/office/drawing/2014/main" val="10000"/>
                  </a:ext>
                </a:extLst>
              </a:tr>
            </a:tbl>
          </a:graphicData>
        </a:graphic>
      </p:graphicFrame>
      <p:graphicFrame>
        <p:nvGraphicFramePr>
          <p:cNvPr id="23" name="Tableau 41"/>
          <p:cNvGraphicFramePr>
            <a:graphicFrameLocks noGrp="1"/>
          </p:cNvGraphicFramePr>
          <p:nvPr>
            <p:extLst/>
          </p:nvPr>
        </p:nvGraphicFramePr>
        <p:xfrm>
          <a:off x="1967690" y="2028935"/>
          <a:ext cx="1397377" cy="236220"/>
        </p:xfrm>
        <a:graphic>
          <a:graphicData uri="http://schemas.openxmlformats.org/drawingml/2006/table">
            <a:tbl>
              <a:tblPr>
                <a:tableStyleId>{5C22544A-7EE6-4342-B048-85BDC9FD1C3A}</a:tableStyleId>
              </a:tblPr>
              <a:tblGrid>
                <a:gridCol w="619859">
                  <a:extLst>
                    <a:ext uri="{9D8B030D-6E8A-4147-A177-3AD203B41FA5}">
                      <a16:colId xmlns:a16="http://schemas.microsoft.com/office/drawing/2014/main" val="20000"/>
                    </a:ext>
                  </a:extLst>
                </a:gridCol>
                <a:gridCol w="282782">
                  <a:extLst>
                    <a:ext uri="{9D8B030D-6E8A-4147-A177-3AD203B41FA5}">
                      <a16:colId xmlns:a16="http://schemas.microsoft.com/office/drawing/2014/main" val="20001"/>
                    </a:ext>
                  </a:extLst>
                </a:gridCol>
                <a:gridCol w="236292">
                  <a:extLst>
                    <a:ext uri="{9D8B030D-6E8A-4147-A177-3AD203B41FA5}">
                      <a16:colId xmlns:a16="http://schemas.microsoft.com/office/drawing/2014/main" val="20002"/>
                    </a:ext>
                  </a:extLst>
                </a:gridCol>
                <a:gridCol w="258444">
                  <a:extLst>
                    <a:ext uri="{9D8B030D-6E8A-4147-A177-3AD203B41FA5}">
                      <a16:colId xmlns:a16="http://schemas.microsoft.com/office/drawing/2014/main" val="20003"/>
                    </a:ext>
                  </a:extLst>
                </a:gridCol>
              </a:tblGrid>
              <a:tr h="2286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800" u="none" strike="noStrike" kern="1200" cap="none" spc="0" normalizeH="0" baseline="0" noProof="0" dirty="0">
                          <a:ln>
                            <a:noFill/>
                          </a:ln>
                          <a:solidFill>
                            <a:schemeClr val="accent1">
                              <a:lumMod val="20000"/>
                              <a:lumOff val="80000"/>
                            </a:schemeClr>
                          </a:solidFill>
                          <a:effectLst/>
                          <a:uLnTx/>
                          <a:uFillTx/>
                        </a:rPr>
                        <a:t>tuser</a:t>
                      </a:r>
                      <a:r>
                        <a:rPr kumimoji="0" lang="fr-FR" sz="800" u="none" strike="noStrike" kern="1200" cap="none" spc="0" normalizeH="0" baseline="-25000" noProof="0" dirty="0">
                          <a:ln>
                            <a:noFill/>
                          </a:ln>
                          <a:solidFill>
                            <a:schemeClr val="accent1">
                              <a:lumMod val="20000"/>
                              <a:lumOff val="80000"/>
                            </a:schemeClr>
                          </a:solidFill>
                          <a:effectLst/>
                          <a:uLnTx/>
                          <a:uFillTx/>
                        </a:rPr>
                        <a:t>4</a:t>
                      </a:r>
                      <a:endParaRPr kumimoji="0" lang="fr-FR" sz="800" b="1" i="0" u="none" strike="noStrike" kern="1200" cap="none" spc="0" normalizeH="0" baseline="0" noProof="0" dirty="0">
                        <a:ln>
                          <a:noFill/>
                        </a:ln>
                        <a:solidFill>
                          <a:schemeClr val="accent1">
                            <a:lumMod val="20000"/>
                            <a:lumOff val="80000"/>
                          </a:schemeClr>
                        </a:solidFill>
                        <a:effectLst/>
                        <a:uLnTx/>
                        <a:uFillTx/>
                        <a:latin typeface="Andale Mono" charset="0"/>
                        <a:ea typeface="Andale Mono" charset="0"/>
                        <a:cs typeface="Andale Mono" charset="0"/>
                      </a:endParaRPr>
                    </a:p>
                  </a:txBody>
                  <a:tcPr marL="68580" marR="68580" marT="34290" marB="34290" anchor="ctr">
                    <a:solidFill>
                      <a:schemeClr val="accent1"/>
                    </a:solidFill>
                  </a:tcPr>
                </a:tc>
                <a:tc>
                  <a:txBody>
                    <a:bodyPr/>
                    <a:lstStyle/>
                    <a:p>
                      <a:pPr algn="ctr"/>
                      <a:endParaRPr lang="fr-FR" sz="1100" dirty="0">
                        <a:solidFill>
                          <a:srgbClr val="000000"/>
                        </a:solidFill>
                        <a:latin typeface="Roboto Regular"/>
                        <a:cs typeface="Roboto Regular"/>
                      </a:endParaRPr>
                    </a:p>
                  </a:txBody>
                  <a:tcPr marL="68580" marR="68580" marT="34290" marB="34290" anchor="ctr"/>
                </a:tc>
                <a:tc>
                  <a:txBody>
                    <a:bodyPr/>
                    <a:lstStyle/>
                    <a:p>
                      <a:pPr algn="ctr"/>
                      <a:endParaRPr lang="fr-FR" sz="1100" dirty="0">
                        <a:solidFill>
                          <a:srgbClr val="000000"/>
                        </a:solidFill>
                        <a:latin typeface="Roboto Regular"/>
                        <a:cs typeface="Roboto Regular"/>
                      </a:endParaRPr>
                    </a:p>
                  </a:txBody>
                  <a:tcPr marL="68580" marR="68580" marT="34290" marB="34290" anchor="ctr"/>
                </a:tc>
                <a:tc>
                  <a:txBody>
                    <a:bodyPr/>
                    <a:lstStyle/>
                    <a:p>
                      <a:pPr algn="ctr"/>
                      <a:endParaRPr lang="fr-FR" sz="1100" dirty="0">
                        <a:solidFill>
                          <a:srgbClr val="000000"/>
                        </a:solidFill>
                        <a:latin typeface="Roboto Regular"/>
                        <a:cs typeface="Roboto Regular"/>
                      </a:endParaRPr>
                    </a:p>
                  </a:txBody>
                  <a:tcPr marL="68580" marR="68580" marT="34290" marB="34290" anchor="ctr"/>
                </a:tc>
                <a:extLst>
                  <a:ext uri="{0D108BD9-81ED-4DB2-BD59-A6C34878D82A}">
                    <a16:rowId xmlns:a16="http://schemas.microsoft.com/office/drawing/2014/main" val="10000"/>
                  </a:ext>
                </a:extLst>
              </a:tr>
            </a:tbl>
          </a:graphicData>
        </a:graphic>
      </p:graphicFrame>
      <p:graphicFrame>
        <p:nvGraphicFramePr>
          <p:cNvPr id="24" name="Tableau 42"/>
          <p:cNvGraphicFramePr>
            <a:graphicFrameLocks noGrp="1"/>
          </p:cNvGraphicFramePr>
          <p:nvPr>
            <p:extLst/>
          </p:nvPr>
        </p:nvGraphicFramePr>
        <p:xfrm>
          <a:off x="1844637" y="3447353"/>
          <a:ext cx="1397377" cy="236220"/>
        </p:xfrm>
        <a:graphic>
          <a:graphicData uri="http://schemas.openxmlformats.org/drawingml/2006/table">
            <a:tbl>
              <a:tblPr bandRow="1">
                <a:tableStyleId>{5C22544A-7EE6-4342-B048-85BDC9FD1C3A}</a:tableStyleId>
              </a:tblPr>
              <a:tblGrid>
                <a:gridCol w="619859">
                  <a:extLst>
                    <a:ext uri="{9D8B030D-6E8A-4147-A177-3AD203B41FA5}">
                      <a16:colId xmlns:a16="http://schemas.microsoft.com/office/drawing/2014/main" val="20000"/>
                    </a:ext>
                  </a:extLst>
                </a:gridCol>
                <a:gridCol w="282782">
                  <a:extLst>
                    <a:ext uri="{9D8B030D-6E8A-4147-A177-3AD203B41FA5}">
                      <a16:colId xmlns:a16="http://schemas.microsoft.com/office/drawing/2014/main" val="20001"/>
                    </a:ext>
                  </a:extLst>
                </a:gridCol>
                <a:gridCol w="236292">
                  <a:extLst>
                    <a:ext uri="{9D8B030D-6E8A-4147-A177-3AD203B41FA5}">
                      <a16:colId xmlns:a16="http://schemas.microsoft.com/office/drawing/2014/main" val="20002"/>
                    </a:ext>
                  </a:extLst>
                </a:gridCol>
                <a:gridCol w="258444">
                  <a:extLst>
                    <a:ext uri="{9D8B030D-6E8A-4147-A177-3AD203B41FA5}">
                      <a16:colId xmlns:a16="http://schemas.microsoft.com/office/drawing/2014/main" val="20003"/>
                    </a:ext>
                  </a:extLst>
                </a:gridCol>
              </a:tblGrid>
              <a:tr h="2286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800" u="none" strike="noStrike" kern="1200" cap="none" spc="0" normalizeH="0" baseline="0" noProof="0" dirty="0">
                          <a:ln>
                            <a:noFill/>
                          </a:ln>
                          <a:solidFill>
                            <a:schemeClr val="accent1">
                              <a:lumMod val="20000"/>
                              <a:lumOff val="80000"/>
                            </a:schemeClr>
                          </a:solidFill>
                          <a:effectLst/>
                          <a:uLnTx/>
                          <a:uFillTx/>
                        </a:rPr>
                        <a:t>tuser</a:t>
                      </a:r>
                      <a:r>
                        <a:rPr kumimoji="0" lang="fr-FR" sz="800" u="none" strike="noStrike" kern="1200" cap="none" spc="0" normalizeH="0" baseline="-25000" noProof="0" dirty="0">
                          <a:ln>
                            <a:noFill/>
                          </a:ln>
                          <a:solidFill>
                            <a:schemeClr val="accent1">
                              <a:lumMod val="20000"/>
                              <a:lumOff val="80000"/>
                            </a:schemeClr>
                          </a:solidFill>
                          <a:effectLst/>
                          <a:uLnTx/>
                          <a:uFillTx/>
                        </a:rPr>
                        <a:t>5</a:t>
                      </a:r>
                      <a:endParaRPr kumimoji="0" lang="fr-FR" sz="800" b="1" i="0" u="none" strike="noStrike" kern="1200" cap="none" spc="0" normalizeH="0" baseline="0" noProof="0" dirty="0">
                        <a:ln>
                          <a:noFill/>
                        </a:ln>
                        <a:solidFill>
                          <a:schemeClr val="accent1">
                            <a:lumMod val="20000"/>
                            <a:lumOff val="80000"/>
                          </a:schemeClr>
                        </a:solidFill>
                        <a:effectLst/>
                        <a:uLnTx/>
                        <a:uFillTx/>
                        <a:latin typeface="Andale Mono" charset="0"/>
                        <a:ea typeface="Andale Mono" charset="0"/>
                        <a:cs typeface="Andale Mono" charset="0"/>
                      </a:endParaRPr>
                    </a:p>
                  </a:txBody>
                  <a:tcPr marL="68580" marR="68580" marT="34290" marB="34290" anchor="ctr">
                    <a:solidFill>
                      <a:schemeClr val="accent1"/>
                    </a:solidFill>
                  </a:tcPr>
                </a:tc>
                <a:tc>
                  <a:txBody>
                    <a:bodyPr/>
                    <a:lstStyle/>
                    <a:p>
                      <a:pPr algn="ctr"/>
                      <a:endParaRPr lang="fr-FR" sz="1100" dirty="0">
                        <a:solidFill>
                          <a:srgbClr val="000000"/>
                        </a:solidFill>
                        <a:latin typeface="Roboto Regular"/>
                        <a:cs typeface="Roboto Regular"/>
                      </a:endParaRPr>
                    </a:p>
                  </a:txBody>
                  <a:tcPr marL="68580" marR="68580" marT="34290" marB="34290" anchor="ctr"/>
                </a:tc>
                <a:tc>
                  <a:txBody>
                    <a:bodyPr/>
                    <a:lstStyle/>
                    <a:p>
                      <a:pPr algn="ctr"/>
                      <a:endParaRPr lang="fr-FR" sz="1100" dirty="0">
                        <a:solidFill>
                          <a:srgbClr val="000000"/>
                        </a:solidFill>
                        <a:latin typeface="Roboto Regular"/>
                        <a:cs typeface="Roboto Regular"/>
                      </a:endParaRPr>
                    </a:p>
                  </a:txBody>
                  <a:tcPr marL="68580" marR="68580" marT="34290" marB="34290" anchor="ctr"/>
                </a:tc>
                <a:tc>
                  <a:txBody>
                    <a:bodyPr/>
                    <a:lstStyle/>
                    <a:p>
                      <a:pPr algn="ctr"/>
                      <a:endParaRPr lang="fr-FR" sz="1100" dirty="0">
                        <a:solidFill>
                          <a:srgbClr val="000000"/>
                        </a:solidFill>
                        <a:latin typeface="Roboto Regular"/>
                        <a:cs typeface="Roboto Regular"/>
                      </a:endParaRPr>
                    </a:p>
                  </a:txBody>
                  <a:tcPr marL="68580" marR="68580" marT="34290" marB="34290" anchor="ctr"/>
                </a:tc>
                <a:extLst>
                  <a:ext uri="{0D108BD9-81ED-4DB2-BD59-A6C34878D82A}">
                    <a16:rowId xmlns:a16="http://schemas.microsoft.com/office/drawing/2014/main" val="10000"/>
                  </a:ext>
                </a:extLst>
              </a:tr>
            </a:tbl>
          </a:graphicData>
        </a:graphic>
      </p:graphicFrame>
      <p:grpSp>
        <p:nvGrpSpPr>
          <p:cNvPr id="19" name="Gruppierung 18"/>
          <p:cNvGrpSpPr/>
          <p:nvPr/>
        </p:nvGrpSpPr>
        <p:grpSpPr>
          <a:xfrm>
            <a:off x="3365066" y="1617040"/>
            <a:ext cx="2503446" cy="2755620"/>
            <a:chOff x="6831143" y="1906842"/>
            <a:chExt cx="3337928" cy="3674160"/>
          </a:xfrm>
        </p:grpSpPr>
        <p:sp>
          <p:nvSpPr>
            <p:cNvPr id="34" name="Shape 683"/>
            <p:cNvSpPr/>
            <p:nvPr/>
          </p:nvSpPr>
          <p:spPr>
            <a:xfrm>
              <a:off x="6943710" y="2223771"/>
              <a:ext cx="3060569" cy="296849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noFill/>
            <a:ln w="38100" cap="flat" cmpd="sng">
              <a:solidFill>
                <a:schemeClr val="accent1"/>
              </a:solidFill>
              <a:prstDash val="solid"/>
              <a:bevel/>
              <a:headEnd type="none" w="med" len="med"/>
              <a:tailEnd type="none" w="med" len="med"/>
            </a:ln>
          </p:spPr>
          <p:txBody>
            <a:bodyPr lIns="0" tIns="0" rIns="0" bIns="0" anchor="ctr" anchorCtr="0">
              <a:noAutofit/>
            </a:bodyPr>
            <a:lstStyle/>
            <a:p>
              <a:pPr algn="ctr"/>
              <a:endParaRPr sz="1050">
                <a:solidFill>
                  <a:schemeClr val="dk1"/>
                </a:solidFill>
                <a:latin typeface="Cabin"/>
                <a:ea typeface="Cabin"/>
                <a:cs typeface="Cabin"/>
                <a:sym typeface="Cabin"/>
              </a:endParaRPr>
            </a:p>
          </p:txBody>
        </p:sp>
        <p:sp>
          <p:nvSpPr>
            <p:cNvPr id="35" name="Shape 1232"/>
            <p:cNvSpPr/>
            <p:nvPr/>
          </p:nvSpPr>
          <p:spPr>
            <a:xfrm>
              <a:off x="9472221" y="2828054"/>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N1</a:t>
              </a:r>
            </a:p>
          </p:txBody>
        </p:sp>
        <p:sp>
          <p:nvSpPr>
            <p:cNvPr id="36" name="Shape 1237"/>
            <p:cNvSpPr/>
            <p:nvPr/>
          </p:nvSpPr>
          <p:spPr>
            <a:xfrm>
              <a:off x="6831143" y="2719943"/>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N5</a:t>
              </a:r>
            </a:p>
          </p:txBody>
        </p:sp>
        <p:sp>
          <p:nvSpPr>
            <p:cNvPr id="37" name="Shape 1238"/>
            <p:cNvSpPr/>
            <p:nvPr/>
          </p:nvSpPr>
          <p:spPr>
            <a:xfrm>
              <a:off x="8127349" y="4868068"/>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N3</a:t>
              </a:r>
            </a:p>
          </p:txBody>
        </p:sp>
        <p:sp>
          <p:nvSpPr>
            <p:cNvPr id="38" name="Shape 1239"/>
            <p:cNvSpPr/>
            <p:nvPr/>
          </p:nvSpPr>
          <p:spPr>
            <a:xfrm>
              <a:off x="8102214" y="1906842"/>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N0</a:t>
              </a:r>
            </a:p>
          </p:txBody>
        </p:sp>
        <p:sp>
          <p:nvSpPr>
            <p:cNvPr id="39" name="Shape 1232"/>
            <p:cNvSpPr/>
            <p:nvPr/>
          </p:nvSpPr>
          <p:spPr>
            <a:xfrm>
              <a:off x="9373879" y="4227494"/>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N2</a:t>
              </a:r>
            </a:p>
          </p:txBody>
        </p:sp>
        <p:sp>
          <p:nvSpPr>
            <p:cNvPr id="40" name="Shape 1237"/>
            <p:cNvSpPr/>
            <p:nvPr/>
          </p:nvSpPr>
          <p:spPr>
            <a:xfrm>
              <a:off x="6884611" y="4195410"/>
              <a:ext cx="696850" cy="712934"/>
            </a:xfrm>
            <a:prstGeom prst="ellipse">
              <a:avLst/>
            </a:prstGeom>
            <a:solidFill>
              <a:srgbClr val="CB6015"/>
            </a:solidFill>
            <a:ln w="76200" cap="flat" cmpd="sng">
              <a:noFill/>
              <a:prstDash val="solid"/>
              <a:round/>
              <a:headEnd type="none" w="med" len="med"/>
              <a:tailEnd type="none" w="med" len="med"/>
            </a:ln>
          </p:spPr>
          <p:txBody>
            <a:bodyPr lIns="91425" tIns="45700" rIns="91425" bIns="45700" anchor="ctr" anchorCtr="0">
              <a:noAutofit/>
            </a:bodyPr>
            <a:lstStyle/>
            <a:p>
              <a:pPr algn="ctr">
                <a:buSzPct val="25000"/>
              </a:pPr>
              <a:r>
                <a:rPr lang="en-US" sz="1050" b="1" dirty="0">
                  <a:solidFill>
                    <a:srgbClr val="FF9927"/>
                  </a:solidFill>
                </a:rPr>
                <a:t>N4</a:t>
              </a:r>
            </a:p>
          </p:txBody>
        </p:sp>
      </p:grpSp>
    </p:spTree>
    <p:extLst>
      <p:ext uri="{BB962C8B-B14F-4D97-AF65-F5344CB8AC3E}">
        <p14:creationId xmlns:p14="http://schemas.microsoft.com/office/powerpoint/2010/main" val="2613524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28"/>
          <p:cNvGraphicFramePr>
            <a:graphicFrameLocks noGrp="1"/>
          </p:cNvGraphicFramePr>
          <p:nvPr>
            <p:extLst/>
          </p:nvPr>
        </p:nvGraphicFramePr>
        <p:xfrm>
          <a:off x="457200" y="1340150"/>
          <a:ext cx="5300155" cy="960120"/>
        </p:xfrm>
        <a:graphic>
          <a:graphicData uri="http://schemas.openxmlformats.org/drawingml/2006/table">
            <a:tbl>
              <a:tblPr firstRow="1" bandRow="1">
                <a:tableStyleId>{5C22544A-7EE6-4342-B048-85BDC9FD1C3A}</a:tableStyleId>
              </a:tblPr>
              <a:tblGrid>
                <a:gridCol w="746924">
                  <a:extLst>
                    <a:ext uri="{9D8B030D-6E8A-4147-A177-3AD203B41FA5}">
                      <a16:colId xmlns:a16="http://schemas.microsoft.com/office/drawing/2014/main" val="20000"/>
                    </a:ext>
                  </a:extLst>
                </a:gridCol>
                <a:gridCol w="844765">
                  <a:extLst>
                    <a:ext uri="{9D8B030D-6E8A-4147-A177-3AD203B41FA5}">
                      <a16:colId xmlns:a16="http://schemas.microsoft.com/office/drawing/2014/main" val="20001"/>
                    </a:ext>
                  </a:extLst>
                </a:gridCol>
                <a:gridCol w="578772">
                  <a:extLst>
                    <a:ext uri="{9D8B030D-6E8A-4147-A177-3AD203B41FA5}">
                      <a16:colId xmlns:a16="http://schemas.microsoft.com/office/drawing/2014/main" val="20002"/>
                    </a:ext>
                  </a:extLst>
                </a:gridCol>
                <a:gridCol w="623759">
                  <a:extLst>
                    <a:ext uri="{9D8B030D-6E8A-4147-A177-3AD203B41FA5}">
                      <a16:colId xmlns:a16="http://schemas.microsoft.com/office/drawing/2014/main" val="20003"/>
                    </a:ext>
                  </a:extLst>
                </a:gridCol>
                <a:gridCol w="935892">
                  <a:extLst>
                    <a:ext uri="{9D8B030D-6E8A-4147-A177-3AD203B41FA5}">
                      <a16:colId xmlns:a16="http://schemas.microsoft.com/office/drawing/2014/main" val="20004"/>
                    </a:ext>
                  </a:extLst>
                </a:gridCol>
                <a:gridCol w="634151">
                  <a:extLst>
                    <a:ext uri="{9D8B030D-6E8A-4147-A177-3AD203B41FA5}">
                      <a16:colId xmlns:a16="http://schemas.microsoft.com/office/drawing/2014/main" val="20005"/>
                    </a:ext>
                  </a:extLst>
                </a:gridCol>
                <a:gridCol w="935892">
                  <a:extLst>
                    <a:ext uri="{9D8B030D-6E8A-4147-A177-3AD203B41FA5}">
                      <a16:colId xmlns:a16="http://schemas.microsoft.com/office/drawing/2014/main" val="20006"/>
                    </a:ext>
                  </a:extLst>
                </a:gridCol>
              </a:tblGrid>
              <a:tr h="342900">
                <a:tc rowSpan="2">
                  <a:txBody>
                    <a:bodyPr/>
                    <a:lstStyle/>
                    <a:p>
                      <a:r>
                        <a:rPr lang="en-GB" sz="900" dirty="0"/>
                        <a:t>nick</a:t>
                      </a:r>
                    </a:p>
                  </a:txBody>
                  <a:tcPr marL="68580" marR="68580" marT="34290" marB="34290"/>
                </a:tc>
                <a:tc gridSpan="2">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GB" sz="900" dirty="0" err="1"/>
                        <a:t>notification_time</a:t>
                      </a:r>
                      <a:r>
                        <a:rPr lang="en-GB" sz="900" dirty="0"/>
                        <a:t>:</a:t>
                      </a:r>
                      <a:r>
                        <a:rPr lang="en-GB" sz="900" baseline="0" dirty="0"/>
                        <a:t> </a:t>
                      </a:r>
                      <a:br>
                        <a:rPr lang="en-GB" sz="900" baseline="0" dirty="0"/>
                      </a:br>
                      <a:r>
                        <a:rPr lang="en-GB" sz="900" dirty="0"/>
                        <a:t>2017-11-01</a:t>
                      </a:r>
                      <a:r>
                        <a:rPr lang="en-GB" sz="900" baseline="0" dirty="0"/>
                        <a:t> </a:t>
                      </a:r>
                      <a:r>
                        <a:rPr lang="en-GB" sz="900" dirty="0"/>
                        <a:t>10:00</a:t>
                      </a:r>
                    </a:p>
                  </a:txBody>
                  <a:tcPr marL="68580" marR="68580" marT="34290" marB="34290"/>
                </a:tc>
                <a:tc hMerge="1">
                  <a:txBody>
                    <a:bodyPr/>
                    <a:lstStyle/>
                    <a:p>
                      <a:endParaRPr lang="en-GB" sz="1200" dirty="0"/>
                    </a:p>
                  </a:txBody>
                  <a:tcPr/>
                </a:tc>
                <a:tc gridSpan="2">
                  <a:txBody>
                    <a:bodyPr/>
                    <a:lstStyle/>
                    <a:p>
                      <a:r>
                        <a:rPr lang="en-GB" sz="900" dirty="0" err="1"/>
                        <a:t>notification_time</a:t>
                      </a:r>
                      <a:r>
                        <a:rPr lang="en-GB" sz="900" dirty="0"/>
                        <a:t>:</a:t>
                      </a:r>
                      <a:r>
                        <a:rPr lang="en-GB" sz="900" baseline="0" dirty="0"/>
                        <a:t> </a:t>
                      </a:r>
                      <a:br>
                        <a:rPr lang="en-GB" sz="900" baseline="0" dirty="0"/>
                      </a:br>
                      <a:r>
                        <a:rPr lang="en-GB" sz="900" dirty="0"/>
                        <a:t>2017-11-02</a:t>
                      </a:r>
                      <a:r>
                        <a:rPr lang="en-GB" sz="900" baseline="0" dirty="0"/>
                        <a:t> </a:t>
                      </a:r>
                      <a:r>
                        <a:rPr lang="en-GB" sz="900" dirty="0"/>
                        <a:t>11:00</a:t>
                      </a:r>
                    </a:p>
                  </a:txBody>
                  <a:tcPr marL="68580" marR="68580" marT="34290" marB="34290"/>
                </a:tc>
                <a:tc hMerge="1">
                  <a:txBody>
                    <a:bodyPr/>
                    <a:lstStyle/>
                    <a:p>
                      <a:endParaRPr lang="en-GB" sz="1200" dirty="0"/>
                    </a:p>
                  </a:txBody>
                  <a:tcPr/>
                </a:tc>
                <a:tc gridSpan="2">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GB" sz="900" dirty="0" err="1"/>
                        <a:t>notification_time</a:t>
                      </a:r>
                      <a:r>
                        <a:rPr lang="en-GB" sz="900" dirty="0"/>
                        <a:t>:</a:t>
                      </a:r>
                      <a:r>
                        <a:rPr lang="en-GB" sz="900" baseline="0" dirty="0"/>
                        <a:t> </a:t>
                      </a:r>
                    </a:p>
                    <a:p>
                      <a:pPr marL="0" marR="0" indent="0" algn="l" defTabSz="1219170" rtl="0" eaLnBrk="1" fontAlgn="auto" latinLnBrk="0" hangingPunct="1">
                        <a:lnSpc>
                          <a:spcPct val="100000"/>
                        </a:lnSpc>
                        <a:spcBef>
                          <a:spcPts val="0"/>
                        </a:spcBef>
                        <a:spcAft>
                          <a:spcPts val="0"/>
                        </a:spcAft>
                        <a:buClrTx/>
                        <a:buSzTx/>
                        <a:buFontTx/>
                        <a:buNone/>
                        <a:tabLst/>
                        <a:defRPr/>
                      </a:pPr>
                      <a:r>
                        <a:rPr lang="en-GB" sz="900" dirty="0"/>
                        <a:t>2017-11-03</a:t>
                      </a:r>
                      <a:r>
                        <a:rPr lang="en-GB" sz="900" baseline="0" dirty="0"/>
                        <a:t> </a:t>
                      </a:r>
                      <a:r>
                        <a:rPr lang="en-GB" sz="900" dirty="0"/>
                        <a:t>09:00</a:t>
                      </a:r>
                    </a:p>
                  </a:txBody>
                  <a:tcPr marL="68580" marR="68580" marT="34290" marB="34290"/>
                </a:tc>
                <a:tc hMerge="1">
                  <a:txBody>
                    <a:bodyPr/>
                    <a:lstStyle/>
                    <a:p>
                      <a:endParaRPr lang="en-GB" sz="1200" dirty="0"/>
                    </a:p>
                  </a:txBody>
                  <a:tcPr/>
                </a:tc>
                <a:extLst>
                  <a:ext uri="{0D108BD9-81ED-4DB2-BD59-A6C34878D82A}">
                    <a16:rowId xmlns:a16="http://schemas.microsoft.com/office/drawing/2014/main" val="10000"/>
                  </a:ext>
                </a:extLst>
              </a:tr>
              <a:tr h="617220">
                <a:tc vMerge="1">
                  <a:txBody>
                    <a:bodyPr/>
                    <a:lstStyle/>
                    <a:p>
                      <a:endParaRPr lang="en-GB" sz="1200" dirty="0"/>
                    </a:p>
                  </a:txBody>
                  <a:tcPr/>
                </a:tc>
                <a:tc>
                  <a:txBody>
                    <a:bodyPr/>
                    <a:lstStyle/>
                    <a:p>
                      <a:r>
                        <a:rPr lang="en-GB" sz="900" dirty="0" err="1"/>
                        <a:t>ntfcid</a:t>
                      </a:r>
                      <a:r>
                        <a:rPr lang="en-GB" sz="900" dirty="0"/>
                        <a:t>: </a:t>
                      </a:r>
                      <a:br>
                        <a:rPr lang="en-GB" sz="900" dirty="0"/>
                      </a:br>
                      <a:r>
                        <a:rPr lang="mr-IN" sz="900" kern="1200" dirty="0">
                          <a:solidFill>
                            <a:schemeClr val="dk1"/>
                          </a:solidFill>
                          <a:effectLst/>
                          <a:latin typeface="+mn-lt"/>
                          <a:ea typeface="+mn-ea"/>
                          <a:cs typeface="+mn-cs"/>
                        </a:rPr>
                        <a:t>5321998c</a:t>
                      </a:r>
                      <a:endParaRPr lang="en-GB" sz="900" dirty="0"/>
                    </a:p>
                  </a:txBody>
                  <a:tcPr marL="68580" marR="68580" marT="34290" marB="34290"/>
                </a:tc>
                <a:tc>
                  <a:txBody>
                    <a:bodyPr/>
                    <a:lstStyle/>
                    <a:p>
                      <a:r>
                        <a:rPr lang="en-GB" sz="900" dirty="0"/>
                        <a:t>activity: </a:t>
                      </a:r>
                      <a:br>
                        <a:rPr lang="en-GB" sz="900" dirty="0"/>
                      </a:br>
                      <a:r>
                        <a:rPr lang="en-GB" sz="900" dirty="0"/>
                        <a:t>tom liked</a:t>
                      </a:r>
                    </a:p>
                  </a:txBody>
                  <a:tcPr marL="68580" marR="68580" marT="34290" marB="34290"/>
                </a:tc>
                <a:tc>
                  <a:txBody>
                    <a:bodyPr/>
                    <a:lstStyle/>
                    <a:p>
                      <a:r>
                        <a:rPr lang="en-GB" sz="900" dirty="0" err="1"/>
                        <a:t>ntfcid</a:t>
                      </a:r>
                      <a:r>
                        <a:rPr lang="en-GB" sz="900" dirty="0"/>
                        <a:t>: </a:t>
                      </a:r>
                      <a:br>
                        <a:rPr lang="en-GB" sz="900" dirty="0"/>
                      </a:br>
                      <a:r>
                        <a:rPr lang="it-IT" sz="900" kern="1200" dirty="0">
                          <a:solidFill>
                            <a:schemeClr val="dk1"/>
                          </a:solidFill>
                          <a:effectLst/>
                          <a:latin typeface="+mn-lt"/>
                          <a:ea typeface="+mn-ea"/>
                          <a:cs typeface="+mn-cs"/>
                        </a:rPr>
                        <a:t>ea1c5d35 </a:t>
                      </a:r>
                      <a:endParaRPr lang="en-GB" sz="900" dirty="0"/>
                    </a:p>
                  </a:txBody>
                  <a:tcPr marL="68580" marR="68580" marT="34290" marB="34290"/>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de-DE" sz="900" dirty="0" err="1"/>
                        <a:t>activity</a:t>
                      </a:r>
                      <a:r>
                        <a:rPr lang="de-DE" sz="900" dirty="0"/>
                        <a:t>:</a:t>
                      </a:r>
                      <a:br>
                        <a:rPr lang="de-DE" sz="900" dirty="0"/>
                      </a:br>
                      <a:r>
                        <a:rPr lang="en-US" sz="900" kern="1200" dirty="0" err="1">
                          <a:solidFill>
                            <a:schemeClr val="dk1"/>
                          </a:solidFill>
                          <a:effectLst/>
                          <a:latin typeface="+mn-lt"/>
                          <a:ea typeface="+mn-ea"/>
                          <a:cs typeface="+mn-cs"/>
                        </a:rPr>
                        <a:t>jake</a:t>
                      </a:r>
                      <a:r>
                        <a:rPr lang="en-US" sz="900" kern="1200" dirty="0">
                          <a:solidFill>
                            <a:schemeClr val="dk1"/>
                          </a:solidFill>
                          <a:effectLst/>
                          <a:latin typeface="+mn-lt"/>
                          <a:ea typeface="+mn-ea"/>
                          <a:cs typeface="+mn-cs"/>
                        </a:rPr>
                        <a:t> commented </a:t>
                      </a:r>
                      <a:endParaRPr lang="en-US" sz="900" dirty="0">
                        <a:effectLst/>
                      </a:endParaRPr>
                    </a:p>
                    <a:p>
                      <a:endParaRPr lang="en-GB" sz="900" dirty="0"/>
                    </a:p>
                  </a:txBody>
                  <a:tcPr marL="68580" marR="68580" marT="34290" marB="34290"/>
                </a:tc>
                <a:tc>
                  <a:txBody>
                    <a:bodyPr/>
                    <a:lstStyle/>
                    <a:p>
                      <a:r>
                        <a:rPr lang="en-GB" sz="900" dirty="0" err="1"/>
                        <a:t>ntfcid</a:t>
                      </a:r>
                      <a:r>
                        <a:rPr lang="en-GB" sz="900" dirty="0"/>
                        <a:t>: </a:t>
                      </a:r>
                      <a:br>
                        <a:rPr lang="en-GB" sz="900" dirty="0"/>
                      </a:br>
                      <a:r>
                        <a:rPr lang="mr-IN" sz="900" kern="1200" dirty="0">
                          <a:solidFill>
                            <a:schemeClr val="dk1"/>
                          </a:solidFill>
                          <a:effectLst/>
                          <a:latin typeface="+mn-lt"/>
                          <a:ea typeface="+mn-ea"/>
                          <a:cs typeface="+mn-cs"/>
                        </a:rPr>
                        <a:t>5321998c</a:t>
                      </a:r>
                      <a:endParaRPr lang="en-GB" sz="900" dirty="0"/>
                    </a:p>
                  </a:txBody>
                  <a:tcPr marL="68580" marR="68580" marT="34290" marB="34290"/>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de-DE" sz="900" dirty="0" err="1"/>
                        <a:t>activity</a:t>
                      </a:r>
                      <a:r>
                        <a:rPr lang="de-DE" sz="900" dirty="0"/>
                        <a:t>:</a:t>
                      </a:r>
                    </a:p>
                    <a:p>
                      <a:pPr marL="0" marR="0" indent="0" algn="l" defTabSz="1219170" rtl="0" eaLnBrk="1" fontAlgn="auto" latinLnBrk="0" hangingPunct="1">
                        <a:lnSpc>
                          <a:spcPct val="100000"/>
                        </a:lnSpc>
                        <a:spcBef>
                          <a:spcPts val="0"/>
                        </a:spcBef>
                        <a:spcAft>
                          <a:spcPts val="0"/>
                        </a:spcAft>
                        <a:buClrTx/>
                        <a:buSzTx/>
                        <a:buFontTx/>
                        <a:buNone/>
                        <a:tabLst/>
                        <a:defRPr/>
                      </a:pPr>
                      <a:r>
                        <a:rPr lang="en-US" sz="900" kern="1200" dirty="0">
                          <a:solidFill>
                            <a:schemeClr val="dk1"/>
                          </a:solidFill>
                          <a:effectLst/>
                          <a:latin typeface="+mn-lt"/>
                          <a:ea typeface="+mn-ea"/>
                          <a:cs typeface="+mn-cs"/>
                        </a:rPr>
                        <a:t>mike created account </a:t>
                      </a:r>
                      <a:endParaRPr lang="en-US" sz="900" dirty="0">
                        <a:effectLst/>
                      </a:endParaRPr>
                    </a:p>
                  </a:txBody>
                  <a:tcPr marL="68580" marR="68580" marT="34290" marB="34290"/>
                </a:tc>
                <a:extLst>
                  <a:ext uri="{0D108BD9-81ED-4DB2-BD59-A6C34878D82A}">
                    <a16:rowId xmlns:a16="http://schemas.microsoft.com/office/drawing/2014/main" val="10001"/>
                  </a:ext>
                </a:extLst>
              </a:tr>
            </a:tbl>
          </a:graphicData>
        </a:graphic>
      </p:graphicFrame>
      <p:sp>
        <p:nvSpPr>
          <p:cNvPr id="2" name="Title 1"/>
          <p:cNvSpPr>
            <a:spLocks noGrp="1"/>
          </p:cNvSpPr>
          <p:nvPr>
            <p:ph type="title"/>
          </p:nvPr>
        </p:nvSpPr>
        <p:spPr/>
        <p:txBody>
          <a:bodyPr/>
          <a:lstStyle/>
          <a:p>
            <a:r>
              <a:rPr lang="en-US" dirty="0"/>
              <a:t>What’s Stored With Each Column?</a:t>
            </a:r>
          </a:p>
        </p:txBody>
      </p:sp>
      <p:graphicFrame>
        <p:nvGraphicFramePr>
          <p:cNvPr id="5" name="Table 4"/>
          <p:cNvGraphicFramePr>
            <a:graphicFrameLocks noGrp="1"/>
          </p:cNvGraphicFramePr>
          <p:nvPr>
            <p:extLst/>
          </p:nvPr>
        </p:nvGraphicFramePr>
        <p:xfrm>
          <a:off x="2793969" y="2759356"/>
          <a:ext cx="4173759" cy="1483360"/>
        </p:xfrm>
        <a:graphic>
          <a:graphicData uri="http://schemas.openxmlformats.org/drawingml/2006/table">
            <a:tbl>
              <a:tblPr firstRow="1" bandRow="1">
                <a:tableStyleId>{2D5ABB26-0587-4C30-8999-92F81FD0307C}</a:tableStyleId>
              </a:tblPr>
              <a:tblGrid>
                <a:gridCol w="4173759">
                  <a:extLst>
                    <a:ext uri="{9D8B030D-6E8A-4147-A177-3AD203B41FA5}">
                      <a16:colId xmlns:a16="http://schemas.microsoft.com/office/drawing/2014/main" val="20000"/>
                    </a:ext>
                  </a:extLst>
                </a:gridCol>
              </a:tblGrid>
              <a:tr h="370840">
                <a:tc>
                  <a:txBody>
                    <a:bodyPr/>
                    <a:lstStyle/>
                    <a:p>
                      <a:pPr algn="ctr"/>
                      <a:r>
                        <a:rPr lang="en-US" sz="1600" dirty="0">
                          <a:latin typeface="Helvetica Neue"/>
                          <a:cs typeface="Helvetica Neue"/>
                        </a:rPr>
                        <a:t>column name</a:t>
                      </a:r>
                      <a:r>
                        <a:rPr lang="en-US" sz="1600" baseline="0" dirty="0">
                          <a:latin typeface="Helvetica Neue"/>
                          <a:cs typeface="Helvetica Neue"/>
                        </a:rPr>
                        <a:t> : “activity”</a:t>
                      </a:r>
                      <a:endParaRPr lang="en-US" sz="1600" dirty="0">
                        <a:latin typeface="Helvetica Neue"/>
                        <a:cs typeface="Helvetica Neue"/>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6350" cap="flat" cmpd="sng" algn="ctr">
                      <a:solidFill>
                        <a:prstClr val="white">
                          <a:lumMod val="50000"/>
                        </a:prstClr>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pPr algn="ctr"/>
                      <a:r>
                        <a:rPr lang="en-US" sz="1600" dirty="0">
                          <a:latin typeface="Helvetica Neue"/>
                          <a:cs typeface="Helvetica Neue"/>
                        </a:rPr>
                        <a:t>column</a:t>
                      </a:r>
                      <a:r>
                        <a:rPr lang="en-US" sz="1600" baseline="0" dirty="0">
                          <a:latin typeface="Helvetica Neue"/>
                          <a:cs typeface="Helvetica Neue"/>
                        </a:rPr>
                        <a:t> value : “</a:t>
                      </a:r>
                      <a:r>
                        <a:rPr lang="en-GB" sz="1800" dirty="0"/>
                        <a:t>tom liked</a:t>
                      </a:r>
                      <a:r>
                        <a:rPr lang="en-US" sz="1600" baseline="0" dirty="0">
                          <a:latin typeface="Helvetica Neue"/>
                          <a:cs typeface="Helvetica Neue"/>
                        </a:rPr>
                        <a:t>”</a:t>
                      </a:r>
                      <a:endParaRPr lang="en-US" sz="1600" dirty="0">
                        <a:latin typeface="Helvetica Neue"/>
                        <a:cs typeface="Helvetica Neue"/>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6350" cap="flat" cmpd="sng" algn="ctr">
                      <a:solidFill>
                        <a:prstClr val="white">
                          <a:lumMod val="50000"/>
                        </a:prstClr>
                      </a:solidFill>
                      <a:prstDash val="solid"/>
                      <a:round/>
                      <a:headEnd type="none" w="med" len="med"/>
                      <a:tailEnd type="none" w="med" len="med"/>
                    </a:lnT>
                    <a:lnB w="6350" cap="flat" cmpd="sng" algn="ctr">
                      <a:solidFill>
                        <a:prstClr val="white">
                          <a:lumMod val="50000"/>
                        </a:prstClr>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pPr algn="ctr"/>
                      <a:r>
                        <a:rPr lang="en-US" sz="1600" dirty="0">
                          <a:latin typeface="Helvetica Neue"/>
                          <a:cs typeface="Helvetica Neue"/>
                        </a:rPr>
                        <a:t>timestamp</a:t>
                      </a:r>
                      <a:r>
                        <a:rPr lang="en-US" sz="1600" baseline="0" dirty="0">
                          <a:latin typeface="Helvetica Neue"/>
                          <a:cs typeface="Helvetica Neue"/>
                        </a:rPr>
                        <a:t> : 1353890782373000</a:t>
                      </a:r>
                      <a:endParaRPr lang="en-US" sz="1600" dirty="0">
                        <a:latin typeface="Helvetica Neue"/>
                        <a:cs typeface="Helvetica Neue"/>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6350" cap="flat" cmpd="sng" algn="ctr">
                      <a:solidFill>
                        <a:prstClr val="white">
                          <a:lumMod val="50000"/>
                        </a:prstClr>
                      </a:solidFill>
                      <a:prstDash val="solid"/>
                      <a:round/>
                      <a:headEnd type="none" w="med" len="med"/>
                      <a:tailEnd type="none" w="med" len="med"/>
                    </a:lnT>
                    <a:lnB w="6350" cap="flat" cmpd="sng" algn="ctr">
                      <a:solidFill>
                        <a:prstClr val="white">
                          <a:lumMod val="50000"/>
                        </a:prst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0840">
                <a:tc>
                  <a:txBody>
                    <a:bodyPr/>
                    <a:lstStyle/>
                    <a:p>
                      <a:pPr algn="ctr"/>
                      <a:r>
                        <a:rPr lang="en-US" sz="1600" dirty="0">
                          <a:latin typeface="Helvetica Neue"/>
                          <a:cs typeface="Helvetica Neue"/>
                        </a:rPr>
                        <a:t>TTL : 3600</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6350" cap="flat" cmpd="sng" algn="ctr">
                      <a:solidFill>
                        <a:prstClr val="white">
                          <a:lumMod val="50000"/>
                        </a:prstClr>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cxnSp>
        <p:nvCxnSpPr>
          <p:cNvPr id="8" name="Straight Arrow Connector 7"/>
          <p:cNvCxnSpPr/>
          <p:nvPr/>
        </p:nvCxnSpPr>
        <p:spPr>
          <a:xfrm>
            <a:off x="2314576" y="2055501"/>
            <a:ext cx="1628546" cy="688117"/>
          </a:xfrm>
          <a:prstGeom prst="straightConnector1">
            <a:avLst/>
          </a:prstGeom>
          <a:ln w="28575" cmpd="sng">
            <a:solidFill>
              <a:srgbClr val="B65B32"/>
            </a:solidFill>
            <a:prstDash val="solid"/>
            <a:tailEnd type="arrow"/>
          </a:ln>
          <a:effectLst/>
        </p:spPr>
        <p:style>
          <a:lnRef idx="2">
            <a:schemeClr val="accent1"/>
          </a:lnRef>
          <a:fillRef idx="0">
            <a:schemeClr val="accent1"/>
          </a:fillRef>
          <a:effectRef idx="1">
            <a:schemeClr val="accent1"/>
          </a:effectRef>
          <a:fontRef idx="minor">
            <a:schemeClr val="tx1"/>
          </a:fontRef>
        </p:style>
      </p:cxnSp>
      <p:sp>
        <p:nvSpPr>
          <p:cNvPr id="6" name="Content Placeholder 2"/>
          <p:cNvSpPr txBox="1">
            <a:spLocks/>
          </p:cNvSpPr>
          <p:nvPr/>
        </p:nvSpPr>
        <p:spPr>
          <a:xfrm>
            <a:off x="457200" y="4607623"/>
            <a:ext cx="5457912" cy="366584"/>
          </a:xfrm>
          <a:prstGeom prst="rect">
            <a:avLst/>
          </a:prstGeom>
        </p:spPr>
        <p:txBody>
          <a:bodyPr>
            <a:normAutofit/>
          </a:bodyPr>
          <a:lstStyle>
            <a:lvl1pPr marL="457189" indent="-457189" algn="l" defTabSz="1219170" rtl="0" eaLnBrk="1" latinLnBrk="0" hangingPunct="1">
              <a:spcBef>
                <a:spcPts val="800"/>
              </a:spcBef>
              <a:buFont typeface="Arial" pitchFamily="34" charset="0"/>
              <a:buChar char="•"/>
              <a:defRPr sz="1867" b="0" i="0" kern="1200">
                <a:solidFill>
                  <a:schemeClr val="tx2">
                    <a:lumMod val="50000"/>
                  </a:schemeClr>
                </a:solidFill>
                <a:latin typeface="Helvetica Neue Light"/>
                <a:ea typeface="+mn-ea"/>
                <a:cs typeface="Helvetica Neue Light"/>
              </a:defRPr>
            </a:lvl1pPr>
            <a:lvl2pPr marL="990575" indent="-380990" algn="l" defTabSz="1219170" rtl="0" eaLnBrk="1" latinLnBrk="0" hangingPunct="1">
              <a:spcBef>
                <a:spcPts val="800"/>
              </a:spcBef>
              <a:buFont typeface="Arial" pitchFamily="34" charset="0"/>
              <a:buChar char="–"/>
              <a:defRPr sz="1600" b="0" i="0" kern="1200">
                <a:solidFill>
                  <a:schemeClr val="tx2">
                    <a:lumMod val="50000"/>
                  </a:schemeClr>
                </a:solidFill>
                <a:latin typeface="Helvetica Neue Light"/>
                <a:ea typeface="+mn-ea"/>
                <a:cs typeface="Helvetica Neue Light"/>
              </a:defRPr>
            </a:lvl2pPr>
            <a:lvl3pPr marL="1523962" indent="-304792" algn="l" defTabSz="1219170" rtl="0" eaLnBrk="1" latinLnBrk="0" hangingPunct="1">
              <a:spcBef>
                <a:spcPts val="800"/>
              </a:spcBef>
              <a:buFont typeface="Arial" pitchFamily="34" charset="0"/>
              <a:buChar char="•"/>
              <a:defRPr sz="1467" b="0" i="0" kern="1200">
                <a:solidFill>
                  <a:schemeClr val="tx2">
                    <a:lumMod val="50000"/>
                  </a:schemeClr>
                </a:solidFill>
                <a:latin typeface="Helvetica Neue Light"/>
                <a:ea typeface="+mn-ea"/>
                <a:cs typeface="Helvetica Neue Light"/>
              </a:defRPr>
            </a:lvl3pPr>
            <a:lvl4pPr marL="2133547" indent="-304792" algn="l" defTabSz="1219170" rtl="0" eaLnBrk="1" latinLnBrk="0" hangingPunct="1">
              <a:spcBef>
                <a:spcPts val="800"/>
              </a:spcBef>
              <a:buFont typeface="Arial" pitchFamily="34" charset="0"/>
              <a:buChar char="–"/>
              <a:defRPr sz="1400" b="0" i="0" kern="1200">
                <a:solidFill>
                  <a:schemeClr val="tx2">
                    <a:lumMod val="50000"/>
                  </a:schemeClr>
                </a:solidFill>
                <a:latin typeface="Helvetica Neue Light"/>
                <a:ea typeface="+mn-ea"/>
                <a:cs typeface="Helvetica Neue Light"/>
              </a:defRPr>
            </a:lvl4pPr>
            <a:lvl5pPr marL="2743131" indent="-304792" algn="l" defTabSz="1219170" rtl="0" eaLnBrk="1" latinLnBrk="0" hangingPunct="1">
              <a:spcBef>
                <a:spcPts val="800"/>
              </a:spcBef>
              <a:buFont typeface="Arial" pitchFamily="34" charset="0"/>
              <a:buChar char="»"/>
              <a:defRPr sz="1400" b="0" i="0" kern="1200">
                <a:solidFill>
                  <a:schemeClr val="tx2">
                    <a:lumMod val="50000"/>
                  </a:schemeClr>
                </a:solidFill>
                <a:latin typeface="Helvetica Neue Light"/>
                <a:ea typeface="+mn-ea"/>
                <a:cs typeface="Helvetica Neue Light"/>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GB" sz="1500" dirty="0">
                <a:solidFill>
                  <a:schemeClr val="tx1"/>
                </a:solidFill>
              </a:rPr>
              <a:t>Last Write Win, cross cluster clock sync, </a:t>
            </a:r>
            <a:r>
              <a:rPr lang="en-GB" sz="1500" dirty="0" err="1">
                <a:solidFill>
                  <a:schemeClr val="tx1"/>
                </a:solidFill>
              </a:rPr>
              <a:t>e.g</a:t>
            </a:r>
            <a:r>
              <a:rPr lang="en-GB" sz="1500" dirty="0">
                <a:solidFill>
                  <a:schemeClr val="tx1"/>
                </a:solidFill>
              </a:rPr>
              <a:t> NTP</a:t>
            </a:r>
          </a:p>
        </p:txBody>
      </p:sp>
    </p:spTree>
    <p:extLst>
      <p:ext uri="{BB962C8B-B14F-4D97-AF65-F5344CB8AC3E}">
        <p14:creationId xmlns:p14="http://schemas.microsoft.com/office/powerpoint/2010/main" val="2810527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nvPr>
        </p:nvGraphicFramePr>
        <p:xfrm>
          <a:off x="552449" y="3284943"/>
          <a:ext cx="1301752" cy="1485900"/>
        </p:xfrm>
        <a:graphic>
          <a:graphicData uri="http://schemas.openxmlformats.org/drawingml/2006/table">
            <a:tbl>
              <a:tblPr firstRow="1" bandRow="1">
                <a:tableStyleId>{5C22544A-7EE6-4342-B048-85BDC9FD1C3A}</a:tableStyleId>
              </a:tblPr>
              <a:tblGrid>
                <a:gridCol w="1301752">
                  <a:extLst>
                    <a:ext uri="{9D8B030D-6E8A-4147-A177-3AD203B41FA5}">
                      <a16:colId xmlns:a16="http://schemas.microsoft.com/office/drawing/2014/main" val="20000"/>
                    </a:ext>
                  </a:extLst>
                </a:gridCol>
              </a:tblGrid>
              <a:tr h="297180">
                <a:tc>
                  <a:txBody>
                    <a:bodyPr/>
                    <a:lstStyle/>
                    <a:p>
                      <a:pPr algn="l"/>
                      <a:r>
                        <a:rPr lang="de-DE" sz="1500" b="0" i="0" dirty="0">
                          <a:solidFill>
                            <a:schemeClr val="accent6">
                              <a:lumMod val="20000"/>
                              <a:lumOff val="80000"/>
                            </a:schemeClr>
                          </a:solidFill>
                          <a:latin typeface="Chalkboard" charset="0"/>
                          <a:ea typeface="Chalkboard" charset="0"/>
                          <a:cs typeface="Chalkboard" charset="0"/>
                        </a:rPr>
                        <a:t>3, </a:t>
                      </a:r>
                      <a:r>
                        <a:rPr lang="de-DE" sz="1500" b="0" dirty="0">
                          <a:solidFill>
                            <a:schemeClr val="accent6">
                              <a:lumMod val="20000"/>
                              <a:lumOff val="80000"/>
                            </a:schemeClr>
                          </a:solidFill>
                          <a:latin typeface="Andale Mono" charset="0"/>
                          <a:ea typeface="Andale Mono" charset="0"/>
                          <a:cs typeface="Andale Mono" charset="0"/>
                        </a:rPr>
                        <a:t>Schnack</a:t>
                      </a:r>
                    </a:p>
                  </a:txBody>
                  <a:tcPr marL="68580" marR="68580" marT="34290" marB="34290">
                    <a:lnL w="12700" cmpd="sng">
                      <a:noFill/>
                    </a:lnL>
                    <a:lnR w="12700" cap="flat" cmpd="sng" algn="ctr">
                      <a:noFill/>
                      <a:prstDash val="solid"/>
                      <a:round/>
                      <a:headEnd type="none" w="med" len="med"/>
                      <a:tailEnd type="none" w="med" len="med"/>
                    </a:lnR>
                    <a:lnT w="12700" cmpd="sng">
                      <a:noFill/>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297180">
                <a:tc>
                  <a:txBody>
                    <a:bodyPr/>
                    <a:lstStyle/>
                    <a:p>
                      <a:pPr algn="l"/>
                      <a:r>
                        <a:rPr lang="de-DE" sz="1500" b="0" i="0" dirty="0">
                          <a:solidFill>
                            <a:schemeClr val="accent6">
                              <a:lumMod val="20000"/>
                              <a:lumOff val="80000"/>
                            </a:schemeClr>
                          </a:solidFill>
                          <a:latin typeface="Chalkboard" charset="0"/>
                          <a:ea typeface="Chalkboard" charset="0"/>
                          <a:cs typeface="Chalkboard" charset="0"/>
                        </a:rPr>
                        <a:t>4, </a:t>
                      </a:r>
                      <a:r>
                        <a:rPr lang="de-DE" sz="1500" b="0" dirty="0">
                          <a:solidFill>
                            <a:schemeClr val="accent6">
                              <a:lumMod val="20000"/>
                              <a:lumOff val="80000"/>
                            </a:schemeClr>
                          </a:solidFill>
                          <a:latin typeface="Andale Mono" charset="0"/>
                          <a:ea typeface="Andale Mono" charset="0"/>
                          <a:cs typeface="Andale Mono" charset="0"/>
                        </a:rPr>
                        <a:t>Bennet</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1"/>
                  </a:ext>
                </a:extLst>
              </a:tr>
              <a:tr h="297180">
                <a:tc>
                  <a:txBody>
                    <a:bodyPr/>
                    <a:lstStyle/>
                    <a:p>
                      <a:pPr algn="l"/>
                      <a:r>
                        <a:rPr lang="de-DE" sz="1500" b="0" i="0" dirty="0">
                          <a:solidFill>
                            <a:schemeClr val="accent6">
                              <a:lumMod val="20000"/>
                              <a:lumOff val="80000"/>
                            </a:schemeClr>
                          </a:solidFill>
                          <a:latin typeface="Chalkboard" charset="0"/>
                          <a:ea typeface="Chalkboard" charset="0"/>
                          <a:cs typeface="Chalkboard" charset="0"/>
                        </a:rPr>
                        <a:t>6, </a:t>
                      </a:r>
                      <a:r>
                        <a:rPr lang="de-DE" sz="1500" b="0" dirty="0">
                          <a:solidFill>
                            <a:schemeClr val="accent6">
                              <a:lumMod val="20000"/>
                              <a:lumOff val="80000"/>
                            </a:schemeClr>
                          </a:solidFill>
                          <a:latin typeface="Andale Mono" charset="0"/>
                          <a:ea typeface="Andale Mono" charset="0"/>
                          <a:cs typeface="Andale Mono" charset="0"/>
                        </a:rPr>
                        <a:t>Stupp</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2"/>
                  </a:ext>
                </a:extLst>
              </a:tr>
              <a:tr h="297180">
                <a:tc>
                  <a:txBody>
                    <a:bodyPr/>
                    <a:lstStyle/>
                    <a:p>
                      <a:pPr algn="l"/>
                      <a:r>
                        <a:rPr lang="de-DE" sz="1500" b="0" i="0" dirty="0">
                          <a:solidFill>
                            <a:schemeClr val="accent6">
                              <a:lumMod val="20000"/>
                              <a:lumOff val="80000"/>
                            </a:schemeClr>
                          </a:solidFill>
                          <a:latin typeface="Chalkboard" charset="0"/>
                          <a:ea typeface="Chalkboard" charset="0"/>
                          <a:cs typeface="Chalkboard" charset="0"/>
                        </a:rPr>
                        <a:t>8, </a:t>
                      </a:r>
                      <a:r>
                        <a:rPr lang="de-DE" sz="1500" b="0" dirty="0" err="1">
                          <a:solidFill>
                            <a:schemeClr val="accent6">
                              <a:lumMod val="20000"/>
                              <a:lumOff val="80000"/>
                            </a:schemeClr>
                          </a:solidFill>
                          <a:latin typeface="Andale Mono" charset="0"/>
                          <a:ea typeface="Andale Mono" charset="0"/>
                          <a:cs typeface="Andale Mono" charset="0"/>
                        </a:rPr>
                        <a:t>Ambridge</a:t>
                      </a:r>
                      <a:endParaRPr lang="de-DE" sz="1500" b="0" dirty="0">
                        <a:solidFill>
                          <a:schemeClr val="accent6">
                            <a:lumMod val="20000"/>
                            <a:lumOff val="80000"/>
                          </a:schemeClr>
                        </a:solidFill>
                        <a:latin typeface="Andale Mono" charset="0"/>
                        <a:ea typeface="Andale Mono" charset="0"/>
                        <a:cs typeface="Andale Mono" charset="0"/>
                      </a:endParaRP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3"/>
                  </a:ext>
                </a:extLst>
              </a:tr>
              <a:tr h="297180">
                <a:tc>
                  <a:txBody>
                    <a:bodyPr/>
                    <a:lstStyle/>
                    <a:p>
                      <a:pPr algn="l"/>
                      <a:endParaRPr lang="de-DE" sz="1500" b="0" i="0" dirty="0">
                        <a:solidFill>
                          <a:schemeClr val="accent6">
                            <a:lumMod val="20000"/>
                            <a:lumOff val="80000"/>
                          </a:schemeClr>
                        </a:solidFill>
                        <a:latin typeface="Chalkboard" charset="0"/>
                        <a:ea typeface="Chalkboard" charset="0"/>
                        <a:cs typeface="Chalkboard" charset="0"/>
                      </a:endParaRP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4"/>
                  </a:ext>
                </a:extLst>
              </a:tr>
            </a:tbl>
          </a:graphicData>
        </a:graphic>
      </p:graphicFrame>
      <p:graphicFrame>
        <p:nvGraphicFramePr>
          <p:cNvPr id="10" name="Table 9"/>
          <p:cNvGraphicFramePr>
            <a:graphicFrameLocks noGrp="1"/>
          </p:cNvGraphicFramePr>
          <p:nvPr>
            <p:extLst/>
          </p:nvPr>
        </p:nvGraphicFramePr>
        <p:xfrm>
          <a:off x="4817652" y="831180"/>
          <a:ext cx="1460501" cy="1485900"/>
        </p:xfrm>
        <a:graphic>
          <a:graphicData uri="http://schemas.openxmlformats.org/drawingml/2006/table">
            <a:tbl>
              <a:tblPr firstRow="1" bandRow="1">
                <a:tableStyleId>{5C22544A-7EE6-4342-B048-85BDC9FD1C3A}</a:tableStyleId>
              </a:tblPr>
              <a:tblGrid>
                <a:gridCol w="381000">
                  <a:extLst>
                    <a:ext uri="{9D8B030D-6E8A-4147-A177-3AD203B41FA5}">
                      <a16:colId xmlns:a16="http://schemas.microsoft.com/office/drawing/2014/main" val="20000"/>
                    </a:ext>
                  </a:extLst>
                </a:gridCol>
                <a:gridCol w="1079501">
                  <a:extLst>
                    <a:ext uri="{9D8B030D-6E8A-4147-A177-3AD203B41FA5}">
                      <a16:colId xmlns:a16="http://schemas.microsoft.com/office/drawing/2014/main" val="20001"/>
                    </a:ext>
                  </a:extLst>
                </a:gridCol>
              </a:tblGrid>
              <a:tr h="297180">
                <a:tc>
                  <a:txBody>
                    <a:bodyPr/>
                    <a:lstStyle/>
                    <a:p>
                      <a:pPr algn="ctr"/>
                      <a:r>
                        <a:rPr lang="de-DE" sz="1500" b="0" i="0" dirty="0">
                          <a:solidFill>
                            <a:schemeClr val="accent1">
                              <a:lumMod val="20000"/>
                              <a:lumOff val="80000"/>
                            </a:schemeClr>
                          </a:solidFill>
                          <a:latin typeface="Chalkboard" charset="0"/>
                          <a:ea typeface="Chalkboard" charset="0"/>
                          <a:cs typeface="Chalkboard" charset="0"/>
                        </a:rPr>
                        <a:t>3</a:t>
                      </a:r>
                    </a:p>
                  </a:txBody>
                  <a:tcPr marL="68580" marR="68580" marT="34290" marB="34290">
                    <a:lnL w="12700" cmpd="sng">
                      <a:noFill/>
                    </a:lnL>
                    <a:lnR w="12700" cap="flat" cmpd="sng" algn="ctr">
                      <a:solidFill>
                        <a:schemeClr val="accent1"/>
                      </a:solidFill>
                      <a:prstDash val="solid"/>
                      <a:round/>
                      <a:headEnd type="none" w="med" len="med"/>
                      <a:tailEnd type="none" w="med" len="med"/>
                    </a:lnR>
                    <a:lnT w="12700" cmpd="sng">
                      <a:noFill/>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r>
                        <a:rPr lang="de-DE" sz="1500" b="0" dirty="0">
                          <a:solidFill>
                            <a:schemeClr val="accent1">
                              <a:lumMod val="20000"/>
                              <a:lumOff val="80000"/>
                            </a:schemeClr>
                          </a:solidFill>
                          <a:latin typeface="Andale Mono" charset="0"/>
                          <a:ea typeface="Andale Mono" charset="0"/>
                          <a:cs typeface="Andale Mono" charset="0"/>
                        </a:rPr>
                        <a:t>Schnack</a:t>
                      </a:r>
                    </a:p>
                  </a:txBody>
                  <a:tcPr marL="68580" marR="68580" marT="34290" marB="34290">
                    <a:lnL w="12700" cap="flat" cmpd="sng" algn="ctr">
                      <a:solidFill>
                        <a:schemeClr val="accent1"/>
                      </a:solidFill>
                      <a:prstDash val="solid"/>
                      <a:round/>
                      <a:headEnd type="none" w="med" len="med"/>
                      <a:tailEnd type="none" w="med" len="med"/>
                    </a:lnL>
                    <a:lnR w="12700" cmpd="sng">
                      <a:noFill/>
                    </a:lnR>
                    <a:lnT w="12700" cmpd="sng">
                      <a:noFill/>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0"/>
                  </a:ext>
                </a:extLst>
              </a:tr>
              <a:tr h="297180">
                <a:tc>
                  <a:txBody>
                    <a:bodyPr/>
                    <a:lstStyle/>
                    <a:p>
                      <a:pPr algn="ctr"/>
                      <a:r>
                        <a:rPr lang="de-DE" sz="1500" b="0" i="0" dirty="0">
                          <a:solidFill>
                            <a:schemeClr val="accent1">
                              <a:lumMod val="20000"/>
                              <a:lumOff val="80000"/>
                            </a:schemeClr>
                          </a:solidFill>
                          <a:latin typeface="Chalkboard" charset="0"/>
                          <a:ea typeface="Chalkboard" charset="0"/>
                          <a:cs typeface="Chalkboard" charset="0"/>
                        </a:rPr>
                        <a:t>4</a:t>
                      </a: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r>
                        <a:rPr lang="de-DE" sz="1500" b="0" dirty="0">
                          <a:solidFill>
                            <a:schemeClr val="accent1">
                              <a:lumMod val="20000"/>
                              <a:lumOff val="80000"/>
                            </a:schemeClr>
                          </a:solidFill>
                          <a:latin typeface="Andale Mono" charset="0"/>
                          <a:ea typeface="Andale Mono" charset="0"/>
                          <a:cs typeface="Andale Mono" charset="0"/>
                        </a:rPr>
                        <a:t>Bennet</a:t>
                      </a: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1"/>
                  </a:ext>
                </a:extLst>
              </a:tr>
              <a:tr h="297180">
                <a:tc>
                  <a:txBody>
                    <a:bodyPr/>
                    <a:lstStyle/>
                    <a:p>
                      <a:pPr algn="ctr"/>
                      <a:r>
                        <a:rPr lang="de-DE" sz="1500" b="0" i="0" dirty="0">
                          <a:solidFill>
                            <a:schemeClr val="accent1">
                              <a:lumMod val="20000"/>
                              <a:lumOff val="80000"/>
                            </a:schemeClr>
                          </a:solidFill>
                          <a:latin typeface="Chalkboard" charset="0"/>
                          <a:ea typeface="Chalkboard" charset="0"/>
                          <a:cs typeface="Chalkboard" charset="0"/>
                        </a:rPr>
                        <a:t>6</a:t>
                      </a: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r>
                        <a:rPr lang="de-DE" sz="1500" b="0" dirty="0">
                          <a:solidFill>
                            <a:schemeClr val="accent1">
                              <a:lumMod val="20000"/>
                              <a:lumOff val="80000"/>
                            </a:schemeClr>
                          </a:solidFill>
                          <a:latin typeface="Andale Mono" charset="0"/>
                          <a:ea typeface="Andale Mono" charset="0"/>
                          <a:cs typeface="Andale Mono" charset="0"/>
                        </a:rPr>
                        <a:t>Stupp</a:t>
                      </a: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2"/>
                  </a:ext>
                </a:extLst>
              </a:tr>
              <a:tr h="297180">
                <a:tc>
                  <a:txBody>
                    <a:bodyPr/>
                    <a:lstStyle/>
                    <a:p>
                      <a:pPr algn="ctr"/>
                      <a:r>
                        <a:rPr lang="de-DE" sz="1500" b="0" i="0" dirty="0">
                          <a:solidFill>
                            <a:schemeClr val="accent1">
                              <a:lumMod val="20000"/>
                              <a:lumOff val="80000"/>
                            </a:schemeClr>
                          </a:solidFill>
                          <a:latin typeface="Chalkboard" charset="0"/>
                          <a:ea typeface="Chalkboard" charset="0"/>
                          <a:cs typeface="Chalkboard" charset="0"/>
                        </a:rPr>
                        <a:t>8</a:t>
                      </a: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r>
                        <a:rPr lang="de-DE" sz="1500" b="0" dirty="0" err="1">
                          <a:solidFill>
                            <a:schemeClr val="accent1">
                              <a:lumMod val="20000"/>
                              <a:lumOff val="80000"/>
                            </a:schemeClr>
                          </a:solidFill>
                          <a:latin typeface="Andale Mono" charset="0"/>
                          <a:ea typeface="Andale Mono" charset="0"/>
                          <a:cs typeface="Andale Mono" charset="0"/>
                        </a:rPr>
                        <a:t>Ambridge</a:t>
                      </a:r>
                      <a:endParaRPr lang="de-DE" sz="1500" b="0" dirty="0">
                        <a:solidFill>
                          <a:schemeClr val="accent1">
                            <a:lumMod val="20000"/>
                            <a:lumOff val="80000"/>
                          </a:schemeClr>
                        </a:solidFill>
                        <a:latin typeface="Andale Mono" charset="0"/>
                        <a:ea typeface="Andale Mono" charset="0"/>
                        <a:cs typeface="Andale Mono" charset="0"/>
                      </a:endParaRP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3"/>
                  </a:ext>
                </a:extLst>
              </a:tr>
              <a:tr h="297180">
                <a:tc>
                  <a:txBody>
                    <a:bodyPr/>
                    <a:lstStyle/>
                    <a:p>
                      <a:pPr algn="ctr"/>
                      <a:endParaRPr lang="de-DE" sz="1500" b="0" i="0" dirty="0">
                        <a:solidFill>
                          <a:schemeClr val="accent1">
                            <a:lumMod val="20000"/>
                            <a:lumOff val="80000"/>
                          </a:schemeClr>
                        </a:solidFill>
                        <a:latin typeface="Chalkboard" charset="0"/>
                        <a:ea typeface="Chalkboard" charset="0"/>
                        <a:cs typeface="Chalkboard" charset="0"/>
                      </a:endParaRP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5"/>
                    </a:solidFill>
                  </a:tcPr>
                </a:tc>
                <a:tc>
                  <a:txBody>
                    <a:bodyPr/>
                    <a:lstStyle/>
                    <a:p>
                      <a:pPr algn="ctr"/>
                      <a:endParaRPr lang="de-DE" sz="1500" b="0" dirty="0">
                        <a:solidFill>
                          <a:schemeClr val="accent1">
                            <a:lumMod val="20000"/>
                            <a:lumOff val="80000"/>
                          </a:schemeClr>
                        </a:solidFill>
                        <a:latin typeface="Andale Mono" charset="0"/>
                        <a:ea typeface="Andale Mono" charset="0"/>
                        <a:cs typeface="Andale Mono" charset="0"/>
                      </a:endParaRP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4"/>
                  </a:ext>
                </a:extLst>
              </a:tr>
            </a:tbl>
          </a:graphicData>
        </a:graphic>
      </p:graphicFrame>
      <p:grpSp>
        <p:nvGrpSpPr>
          <p:cNvPr id="16" name="Group 15"/>
          <p:cNvGrpSpPr/>
          <p:nvPr/>
        </p:nvGrpSpPr>
        <p:grpSpPr>
          <a:xfrm>
            <a:off x="547015" y="1052019"/>
            <a:ext cx="1330428" cy="672487"/>
            <a:chOff x="565003" y="2619197"/>
            <a:chExt cx="1773903" cy="655216"/>
          </a:xfrm>
        </p:grpSpPr>
        <p:sp>
          <p:nvSpPr>
            <p:cNvPr id="6" name="TextBox 5"/>
            <p:cNvSpPr txBox="1"/>
            <p:nvPr/>
          </p:nvSpPr>
          <p:spPr>
            <a:xfrm>
              <a:off x="596550" y="2869586"/>
              <a:ext cx="1742356" cy="404827"/>
            </a:xfrm>
            <a:prstGeom prst="rect">
              <a:avLst/>
            </a:prstGeom>
            <a:noFill/>
            <a:ln>
              <a:solidFill>
                <a:schemeClr val="accent5"/>
              </a:solidFill>
              <a:prstDash val="dash"/>
            </a:ln>
          </p:spPr>
          <p:txBody>
            <a:bodyPr wrap="none" rtlCol="0">
              <a:spAutoFit/>
            </a:bodyPr>
            <a:lstStyle/>
            <a:p>
              <a:r>
                <a:rPr lang="de-DE" sz="1050" dirty="0" err="1">
                  <a:latin typeface="Andale Mono" charset="0"/>
                  <a:ea typeface="Andale Mono" charset="0"/>
                  <a:cs typeface="Andale Mono" charset="0"/>
                </a:rPr>
                <a:t>custid</a:t>
              </a:r>
              <a:r>
                <a:rPr lang="de-DE" sz="1050" dirty="0">
                  <a:latin typeface="Andale Mono" charset="0"/>
                  <a:ea typeface="Andale Mono" charset="0"/>
                  <a:cs typeface="Andale Mono" charset="0"/>
                </a:rPr>
                <a:t> : 4</a:t>
              </a:r>
              <a:br>
                <a:rPr lang="de-DE" sz="1050" dirty="0">
                  <a:latin typeface="Andale Mono" charset="0"/>
                  <a:ea typeface="Andale Mono" charset="0"/>
                  <a:cs typeface="Andale Mono" charset="0"/>
                </a:rPr>
              </a:br>
              <a:r>
                <a:rPr lang="de-DE" sz="1050" dirty="0" err="1">
                  <a:latin typeface="Andale Mono" charset="0"/>
                  <a:ea typeface="Andale Mono" charset="0"/>
                  <a:cs typeface="Andale Mono" charset="0"/>
                </a:rPr>
                <a:t>name</a:t>
              </a:r>
              <a:r>
                <a:rPr lang="de-DE" sz="1050" dirty="0">
                  <a:latin typeface="Andale Mono" charset="0"/>
                  <a:ea typeface="Andale Mono" charset="0"/>
                  <a:cs typeface="Andale Mono" charset="0"/>
                </a:rPr>
                <a:t> : Vincent</a:t>
              </a:r>
            </a:p>
          </p:txBody>
        </p:sp>
        <p:sp>
          <p:nvSpPr>
            <p:cNvPr id="15" name="TextBox 14"/>
            <p:cNvSpPr txBox="1"/>
            <p:nvPr/>
          </p:nvSpPr>
          <p:spPr>
            <a:xfrm>
              <a:off x="565003" y="2619197"/>
              <a:ext cx="1319163" cy="247395"/>
            </a:xfrm>
            <a:prstGeom prst="rect">
              <a:avLst/>
            </a:prstGeom>
            <a:noFill/>
            <a:ln>
              <a:noFill/>
              <a:prstDash val="dash"/>
            </a:ln>
          </p:spPr>
          <p:txBody>
            <a:bodyPr wrap="none" rtlCol="0">
              <a:spAutoFit/>
            </a:bodyPr>
            <a:lstStyle/>
            <a:p>
              <a:r>
                <a:rPr lang="de-DE" sz="1050" dirty="0">
                  <a:latin typeface="Helvetica Neue" charset="0"/>
                  <a:ea typeface="Helvetica Neue" charset="0"/>
                  <a:cs typeface="Helvetica Neue" charset="0"/>
                </a:rPr>
                <a:t>Write </a:t>
              </a:r>
              <a:r>
                <a:rPr lang="de-DE" sz="1050" dirty="0" err="1">
                  <a:latin typeface="Helvetica Neue" charset="0"/>
                  <a:ea typeface="Helvetica Neue" charset="0"/>
                  <a:cs typeface="Helvetica Neue" charset="0"/>
                </a:rPr>
                <a:t>request</a:t>
              </a:r>
              <a:endParaRPr lang="de-DE" sz="1050" dirty="0">
                <a:latin typeface="Helvetica Neue" charset="0"/>
                <a:ea typeface="Helvetica Neue" charset="0"/>
                <a:cs typeface="Helvetica Neue" charset="0"/>
              </a:endParaRPr>
            </a:p>
          </p:txBody>
        </p:sp>
      </p:grpSp>
      <p:sp>
        <p:nvSpPr>
          <p:cNvPr id="18" name="Freeform 17"/>
          <p:cNvSpPr/>
          <p:nvPr/>
        </p:nvSpPr>
        <p:spPr>
          <a:xfrm>
            <a:off x="2222500" y="1338794"/>
            <a:ext cx="2595152" cy="232836"/>
          </a:xfrm>
          <a:custGeom>
            <a:avLst/>
            <a:gdLst>
              <a:gd name="connsiteX0" fmla="*/ 0 w 1744134"/>
              <a:gd name="connsiteY0" fmla="*/ 254000 h 254000"/>
              <a:gd name="connsiteX1" fmla="*/ 1744134 w 1744134"/>
              <a:gd name="connsiteY1" fmla="*/ 0 h 254000"/>
            </a:gdLst>
            <a:ahLst/>
            <a:cxnLst>
              <a:cxn ang="0">
                <a:pos x="connsiteX0" y="connsiteY0"/>
              </a:cxn>
              <a:cxn ang="0">
                <a:pos x="connsiteX1" y="connsiteY1"/>
              </a:cxn>
            </a:cxnLst>
            <a:rect l="l" t="t" r="r" b="b"/>
            <a:pathLst>
              <a:path w="1744134" h="254000">
                <a:moveTo>
                  <a:pt x="0" y="254000"/>
                </a:moveTo>
                <a:lnTo>
                  <a:pt x="1744134" y="0"/>
                </a:lnTo>
              </a:path>
            </a:pathLst>
          </a:custGeom>
          <a:noFill/>
          <a:ln>
            <a:solidFill>
              <a:schemeClr val="accent5"/>
            </a:solidFill>
            <a:prstDash val="dash"/>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050"/>
          </a:p>
        </p:txBody>
      </p:sp>
      <p:sp>
        <p:nvSpPr>
          <p:cNvPr id="19" name="TextBox 18"/>
          <p:cNvSpPr txBox="1"/>
          <p:nvPr/>
        </p:nvSpPr>
        <p:spPr>
          <a:xfrm>
            <a:off x="2715355" y="4211054"/>
            <a:ext cx="1149674" cy="369332"/>
          </a:xfrm>
          <a:prstGeom prst="rect">
            <a:avLst/>
          </a:prstGeom>
          <a:noFill/>
        </p:spPr>
        <p:txBody>
          <a:bodyPr wrap="none" rtlCol="0">
            <a:spAutoFit/>
          </a:bodyPr>
          <a:lstStyle/>
          <a:p>
            <a:r>
              <a:rPr lang="de-DE" sz="900" dirty="0" err="1">
                <a:latin typeface="Andale Mono" charset="0"/>
                <a:ea typeface="Andale Mono" charset="0"/>
                <a:cs typeface="Andale Mono" charset="0"/>
              </a:rPr>
              <a:t>user_id</a:t>
            </a:r>
            <a:r>
              <a:rPr lang="de-DE" sz="900" dirty="0">
                <a:latin typeface="Andale Mono" charset="0"/>
                <a:ea typeface="Andale Mono" charset="0"/>
                <a:cs typeface="Andale Mono" charset="0"/>
              </a:rPr>
              <a:t> : 4</a:t>
            </a:r>
            <a:br>
              <a:rPr lang="de-DE" sz="900" dirty="0">
                <a:latin typeface="Andale Mono" charset="0"/>
                <a:ea typeface="Andale Mono" charset="0"/>
                <a:cs typeface="Andale Mono" charset="0"/>
              </a:rPr>
            </a:br>
            <a:r>
              <a:rPr lang="de-DE" sz="900" dirty="0" err="1">
                <a:latin typeface="Andale Mono" charset="0"/>
                <a:ea typeface="Andale Mono" charset="0"/>
                <a:cs typeface="Andale Mono" charset="0"/>
              </a:rPr>
              <a:t>name</a:t>
            </a:r>
            <a:r>
              <a:rPr lang="de-DE" sz="900" dirty="0">
                <a:latin typeface="Andale Mono" charset="0"/>
                <a:ea typeface="Andale Mono" charset="0"/>
                <a:cs typeface="Andale Mono" charset="0"/>
              </a:rPr>
              <a:t> : Vincent</a:t>
            </a:r>
          </a:p>
        </p:txBody>
      </p:sp>
      <p:sp>
        <p:nvSpPr>
          <p:cNvPr id="20" name="TextBox 19"/>
          <p:cNvSpPr txBox="1"/>
          <p:nvPr/>
        </p:nvSpPr>
        <p:spPr>
          <a:xfrm>
            <a:off x="2932534" y="992546"/>
            <a:ext cx="1149674" cy="369332"/>
          </a:xfrm>
          <a:prstGeom prst="rect">
            <a:avLst/>
          </a:prstGeom>
          <a:noFill/>
        </p:spPr>
        <p:txBody>
          <a:bodyPr wrap="none" rtlCol="0">
            <a:spAutoFit/>
          </a:bodyPr>
          <a:lstStyle/>
          <a:p>
            <a:r>
              <a:rPr lang="de-DE" sz="900" dirty="0" err="1">
                <a:latin typeface="Andale Mono" charset="0"/>
                <a:ea typeface="Andale Mono" charset="0"/>
                <a:cs typeface="Andale Mono" charset="0"/>
              </a:rPr>
              <a:t>user_id</a:t>
            </a:r>
            <a:r>
              <a:rPr lang="de-DE" sz="900" dirty="0">
                <a:latin typeface="Andale Mono" charset="0"/>
                <a:ea typeface="Andale Mono" charset="0"/>
                <a:cs typeface="Andale Mono" charset="0"/>
              </a:rPr>
              <a:t> : 4</a:t>
            </a:r>
            <a:br>
              <a:rPr lang="de-DE" sz="900" dirty="0">
                <a:latin typeface="Andale Mono" charset="0"/>
                <a:ea typeface="Andale Mono" charset="0"/>
                <a:cs typeface="Andale Mono" charset="0"/>
              </a:rPr>
            </a:br>
            <a:r>
              <a:rPr lang="de-DE" sz="900" dirty="0" err="1">
                <a:latin typeface="Andale Mono" charset="0"/>
                <a:ea typeface="Andale Mono" charset="0"/>
                <a:cs typeface="Andale Mono" charset="0"/>
              </a:rPr>
              <a:t>name</a:t>
            </a:r>
            <a:r>
              <a:rPr lang="de-DE" sz="900" dirty="0">
                <a:latin typeface="Andale Mono" charset="0"/>
                <a:ea typeface="Andale Mono" charset="0"/>
                <a:cs typeface="Andale Mono" charset="0"/>
              </a:rPr>
              <a:t> : Vincent</a:t>
            </a:r>
          </a:p>
        </p:txBody>
      </p:sp>
      <p:sp>
        <p:nvSpPr>
          <p:cNvPr id="21" name="TextBox 20"/>
          <p:cNvSpPr txBox="1"/>
          <p:nvPr/>
        </p:nvSpPr>
        <p:spPr>
          <a:xfrm>
            <a:off x="552450" y="2941832"/>
            <a:ext cx="986167" cy="253916"/>
          </a:xfrm>
          <a:prstGeom prst="rect">
            <a:avLst/>
          </a:prstGeom>
          <a:noFill/>
          <a:ln>
            <a:noFill/>
            <a:prstDash val="dash"/>
          </a:ln>
        </p:spPr>
        <p:txBody>
          <a:bodyPr wrap="none" rtlCol="0">
            <a:spAutoFit/>
          </a:bodyPr>
          <a:lstStyle/>
          <a:p>
            <a:r>
              <a:rPr lang="de-DE" sz="1050" u="sng" dirty="0">
                <a:latin typeface="Andale Mono" charset="0"/>
                <a:ea typeface="Andale Mono" charset="0"/>
                <a:cs typeface="Andale Mono" charset="0"/>
              </a:rPr>
              <a:t>COMMIT LOG</a:t>
            </a:r>
          </a:p>
        </p:txBody>
      </p:sp>
      <p:sp>
        <p:nvSpPr>
          <p:cNvPr id="22" name="TextBox 21"/>
          <p:cNvSpPr txBox="1"/>
          <p:nvPr/>
        </p:nvSpPr>
        <p:spPr>
          <a:xfrm>
            <a:off x="4777555" y="507843"/>
            <a:ext cx="825867" cy="253916"/>
          </a:xfrm>
          <a:prstGeom prst="rect">
            <a:avLst/>
          </a:prstGeom>
          <a:noFill/>
          <a:ln>
            <a:noFill/>
            <a:prstDash val="dash"/>
          </a:ln>
        </p:spPr>
        <p:txBody>
          <a:bodyPr wrap="none" rtlCol="0">
            <a:spAutoFit/>
          </a:bodyPr>
          <a:lstStyle/>
          <a:p>
            <a:r>
              <a:rPr lang="de-DE" sz="1050" u="sng" dirty="0">
                <a:latin typeface="Andale Mono" charset="0"/>
                <a:ea typeface="Andale Mono" charset="0"/>
                <a:cs typeface="Andale Mono" charset="0"/>
              </a:rPr>
              <a:t>MEMTABLE</a:t>
            </a:r>
          </a:p>
        </p:txBody>
      </p:sp>
      <p:graphicFrame>
        <p:nvGraphicFramePr>
          <p:cNvPr id="24" name="Table 23"/>
          <p:cNvGraphicFramePr>
            <a:graphicFrameLocks noGrp="1"/>
          </p:cNvGraphicFramePr>
          <p:nvPr>
            <p:extLst/>
          </p:nvPr>
        </p:nvGraphicFramePr>
        <p:xfrm>
          <a:off x="558807" y="3284943"/>
          <a:ext cx="1301752" cy="1485900"/>
        </p:xfrm>
        <a:graphic>
          <a:graphicData uri="http://schemas.openxmlformats.org/drawingml/2006/table">
            <a:tbl>
              <a:tblPr firstRow="1" bandRow="1">
                <a:tableStyleId>{5C22544A-7EE6-4342-B048-85BDC9FD1C3A}</a:tableStyleId>
              </a:tblPr>
              <a:tblGrid>
                <a:gridCol w="1301752">
                  <a:extLst>
                    <a:ext uri="{9D8B030D-6E8A-4147-A177-3AD203B41FA5}">
                      <a16:colId xmlns:a16="http://schemas.microsoft.com/office/drawing/2014/main" val="20000"/>
                    </a:ext>
                  </a:extLst>
                </a:gridCol>
              </a:tblGrid>
              <a:tr h="297180">
                <a:tc>
                  <a:txBody>
                    <a:bodyPr/>
                    <a:lstStyle/>
                    <a:p>
                      <a:pPr algn="l"/>
                      <a:r>
                        <a:rPr lang="de-DE" sz="1500" b="0" i="0" dirty="0">
                          <a:solidFill>
                            <a:schemeClr val="accent6">
                              <a:lumMod val="20000"/>
                              <a:lumOff val="80000"/>
                            </a:schemeClr>
                          </a:solidFill>
                          <a:latin typeface="Chalkboard" charset="0"/>
                          <a:ea typeface="Chalkboard" charset="0"/>
                          <a:cs typeface="Chalkboard" charset="0"/>
                        </a:rPr>
                        <a:t>3, </a:t>
                      </a:r>
                      <a:r>
                        <a:rPr lang="de-DE" sz="1500" b="0" dirty="0">
                          <a:solidFill>
                            <a:schemeClr val="accent6">
                              <a:lumMod val="20000"/>
                              <a:lumOff val="80000"/>
                            </a:schemeClr>
                          </a:solidFill>
                          <a:latin typeface="Andale Mono" charset="0"/>
                          <a:ea typeface="Andale Mono" charset="0"/>
                          <a:cs typeface="Andale Mono" charset="0"/>
                        </a:rPr>
                        <a:t>Schnack</a:t>
                      </a:r>
                    </a:p>
                  </a:txBody>
                  <a:tcPr marL="68580" marR="68580" marT="34290" marB="34290">
                    <a:lnL w="12700" cmpd="sng">
                      <a:noFill/>
                    </a:lnL>
                    <a:lnR w="12700" cap="flat" cmpd="sng" algn="ctr">
                      <a:noFill/>
                      <a:prstDash val="solid"/>
                      <a:round/>
                      <a:headEnd type="none" w="med" len="med"/>
                      <a:tailEnd type="none" w="med" len="med"/>
                    </a:lnR>
                    <a:lnT w="12700" cmpd="sng">
                      <a:noFill/>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297180">
                <a:tc>
                  <a:txBody>
                    <a:bodyPr/>
                    <a:lstStyle/>
                    <a:p>
                      <a:pPr algn="l"/>
                      <a:r>
                        <a:rPr lang="de-DE" sz="1500" b="0" i="0" dirty="0">
                          <a:solidFill>
                            <a:schemeClr val="accent6">
                              <a:lumMod val="20000"/>
                              <a:lumOff val="80000"/>
                            </a:schemeClr>
                          </a:solidFill>
                          <a:latin typeface="Chalkboard" charset="0"/>
                          <a:ea typeface="Chalkboard" charset="0"/>
                          <a:cs typeface="Chalkboard" charset="0"/>
                        </a:rPr>
                        <a:t>4, </a:t>
                      </a:r>
                      <a:r>
                        <a:rPr lang="de-DE" sz="1500" b="0" dirty="0">
                          <a:solidFill>
                            <a:schemeClr val="accent6">
                              <a:lumMod val="20000"/>
                              <a:lumOff val="80000"/>
                            </a:schemeClr>
                          </a:solidFill>
                          <a:latin typeface="Andale Mono" charset="0"/>
                          <a:ea typeface="Andale Mono" charset="0"/>
                          <a:cs typeface="Andale Mono" charset="0"/>
                        </a:rPr>
                        <a:t>Bennet</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1"/>
                  </a:ext>
                </a:extLst>
              </a:tr>
              <a:tr h="297180">
                <a:tc>
                  <a:txBody>
                    <a:bodyPr/>
                    <a:lstStyle/>
                    <a:p>
                      <a:pPr algn="l"/>
                      <a:r>
                        <a:rPr lang="de-DE" sz="1500" b="0" i="0" dirty="0">
                          <a:solidFill>
                            <a:schemeClr val="accent6">
                              <a:lumMod val="20000"/>
                              <a:lumOff val="80000"/>
                            </a:schemeClr>
                          </a:solidFill>
                          <a:latin typeface="Chalkboard" charset="0"/>
                          <a:ea typeface="Chalkboard" charset="0"/>
                          <a:cs typeface="Chalkboard" charset="0"/>
                        </a:rPr>
                        <a:t>6, </a:t>
                      </a:r>
                      <a:r>
                        <a:rPr lang="de-DE" sz="1500" b="0" dirty="0">
                          <a:solidFill>
                            <a:schemeClr val="accent6">
                              <a:lumMod val="20000"/>
                              <a:lumOff val="80000"/>
                            </a:schemeClr>
                          </a:solidFill>
                          <a:latin typeface="Andale Mono" charset="0"/>
                          <a:ea typeface="Andale Mono" charset="0"/>
                          <a:cs typeface="Andale Mono" charset="0"/>
                        </a:rPr>
                        <a:t>Stupp</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2"/>
                  </a:ext>
                </a:extLst>
              </a:tr>
              <a:tr h="297180">
                <a:tc>
                  <a:txBody>
                    <a:bodyPr/>
                    <a:lstStyle/>
                    <a:p>
                      <a:pPr algn="l"/>
                      <a:r>
                        <a:rPr lang="de-DE" sz="1500" b="0" i="0" dirty="0">
                          <a:solidFill>
                            <a:schemeClr val="accent6">
                              <a:lumMod val="20000"/>
                              <a:lumOff val="80000"/>
                            </a:schemeClr>
                          </a:solidFill>
                          <a:latin typeface="Chalkboard" charset="0"/>
                          <a:ea typeface="Chalkboard" charset="0"/>
                          <a:cs typeface="Chalkboard" charset="0"/>
                        </a:rPr>
                        <a:t>8, </a:t>
                      </a:r>
                      <a:r>
                        <a:rPr lang="de-DE" sz="1500" b="0" dirty="0" err="1">
                          <a:solidFill>
                            <a:schemeClr val="accent6">
                              <a:lumMod val="20000"/>
                              <a:lumOff val="80000"/>
                            </a:schemeClr>
                          </a:solidFill>
                          <a:latin typeface="Andale Mono" charset="0"/>
                          <a:ea typeface="Andale Mono" charset="0"/>
                          <a:cs typeface="Andale Mono" charset="0"/>
                        </a:rPr>
                        <a:t>Ambridge</a:t>
                      </a:r>
                      <a:endParaRPr lang="de-DE" sz="1500" b="0" dirty="0">
                        <a:solidFill>
                          <a:schemeClr val="accent6">
                            <a:lumMod val="20000"/>
                            <a:lumOff val="80000"/>
                          </a:schemeClr>
                        </a:solidFill>
                        <a:latin typeface="Andale Mono" charset="0"/>
                        <a:ea typeface="Andale Mono" charset="0"/>
                        <a:cs typeface="Andale Mono" charset="0"/>
                      </a:endParaRP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3"/>
                  </a:ext>
                </a:extLst>
              </a:tr>
              <a:tr h="297180">
                <a:tc>
                  <a:txBody>
                    <a:bodyPr/>
                    <a:lstStyle/>
                    <a:p>
                      <a:pPr algn="l"/>
                      <a:r>
                        <a:rPr lang="de-DE" sz="1500" b="0" i="0" dirty="0">
                          <a:solidFill>
                            <a:schemeClr val="accent6">
                              <a:lumMod val="20000"/>
                              <a:lumOff val="80000"/>
                            </a:schemeClr>
                          </a:solidFill>
                          <a:latin typeface="Chalkboard" charset="0"/>
                          <a:ea typeface="Chalkboard" charset="0"/>
                          <a:cs typeface="Chalkboard" charset="0"/>
                        </a:rPr>
                        <a:t>4, Vincent</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6">
                        <a:lumMod val="75000"/>
                      </a:schemeClr>
                    </a:solidFill>
                  </a:tcPr>
                </a:tc>
                <a:extLst>
                  <a:ext uri="{0D108BD9-81ED-4DB2-BD59-A6C34878D82A}">
                    <a16:rowId xmlns:a16="http://schemas.microsoft.com/office/drawing/2014/main" val="10004"/>
                  </a:ext>
                </a:extLst>
              </a:tr>
            </a:tbl>
          </a:graphicData>
        </a:graphic>
      </p:graphicFrame>
      <p:sp>
        <p:nvSpPr>
          <p:cNvPr id="17" name="Freeform 16"/>
          <p:cNvSpPr/>
          <p:nvPr/>
        </p:nvSpPr>
        <p:spPr>
          <a:xfrm>
            <a:off x="2071033" y="1846409"/>
            <a:ext cx="1027628" cy="2757583"/>
          </a:xfrm>
          <a:custGeom>
            <a:avLst/>
            <a:gdLst>
              <a:gd name="connsiteX0" fmla="*/ 254000 w 1711980"/>
              <a:gd name="connsiteY0" fmla="*/ 0 h 3115733"/>
              <a:gd name="connsiteX1" fmla="*/ 1710267 w 1711980"/>
              <a:gd name="connsiteY1" fmla="*/ 2184400 h 3115733"/>
              <a:gd name="connsiteX2" fmla="*/ 0 w 1711980"/>
              <a:gd name="connsiteY2" fmla="*/ 3115733 h 3115733"/>
            </a:gdLst>
            <a:ahLst/>
            <a:cxnLst>
              <a:cxn ang="0">
                <a:pos x="connsiteX0" y="connsiteY0"/>
              </a:cxn>
              <a:cxn ang="0">
                <a:pos x="connsiteX1" y="connsiteY1"/>
              </a:cxn>
              <a:cxn ang="0">
                <a:pos x="connsiteX2" y="connsiteY2"/>
              </a:cxn>
            </a:cxnLst>
            <a:rect l="l" t="t" r="r" b="b"/>
            <a:pathLst>
              <a:path w="1711980" h="3115733">
                <a:moveTo>
                  <a:pt x="254000" y="0"/>
                </a:moveTo>
                <a:cubicBezTo>
                  <a:pt x="1003300" y="832555"/>
                  <a:pt x="1752600" y="1665111"/>
                  <a:pt x="1710267" y="2184400"/>
                </a:cubicBezTo>
                <a:cubicBezTo>
                  <a:pt x="1667934" y="2703689"/>
                  <a:pt x="0" y="3115733"/>
                  <a:pt x="0" y="3115733"/>
                </a:cubicBezTo>
              </a:path>
            </a:pathLst>
          </a:custGeom>
          <a:noFill/>
          <a:ln>
            <a:solidFill>
              <a:schemeClr val="accent5"/>
            </a:solidFill>
            <a:prstDash val="dash"/>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050"/>
          </a:p>
        </p:txBody>
      </p:sp>
      <p:graphicFrame>
        <p:nvGraphicFramePr>
          <p:cNvPr id="26" name="Table 25"/>
          <p:cNvGraphicFramePr>
            <a:graphicFrameLocks noGrp="1"/>
          </p:cNvGraphicFramePr>
          <p:nvPr>
            <p:extLst/>
          </p:nvPr>
        </p:nvGraphicFramePr>
        <p:xfrm>
          <a:off x="5123368" y="3367244"/>
          <a:ext cx="1460501" cy="1188720"/>
        </p:xfrm>
        <a:graphic>
          <a:graphicData uri="http://schemas.openxmlformats.org/drawingml/2006/table">
            <a:tbl>
              <a:tblPr firstRow="1" bandRow="1">
                <a:tableStyleId>{5C22544A-7EE6-4342-B048-85BDC9FD1C3A}</a:tableStyleId>
              </a:tblPr>
              <a:tblGrid>
                <a:gridCol w="1460501">
                  <a:extLst>
                    <a:ext uri="{9D8B030D-6E8A-4147-A177-3AD203B41FA5}">
                      <a16:colId xmlns:a16="http://schemas.microsoft.com/office/drawing/2014/main" val="20000"/>
                    </a:ext>
                  </a:extLst>
                </a:gridCol>
              </a:tblGrid>
              <a:tr h="297180">
                <a:tc>
                  <a:txBody>
                    <a:bodyPr/>
                    <a:lstStyle/>
                    <a:p>
                      <a:pPr algn="l"/>
                      <a:r>
                        <a:rPr lang="de-DE" sz="1500" b="0" i="0" dirty="0">
                          <a:solidFill>
                            <a:schemeClr val="accent4">
                              <a:lumMod val="20000"/>
                              <a:lumOff val="80000"/>
                            </a:schemeClr>
                          </a:solidFill>
                          <a:latin typeface="Chalkboard" charset="0"/>
                          <a:ea typeface="Chalkboard" charset="0"/>
                          <a:cs typeface="Chalkboard" charset="0"/>
                        </a:rPr>
                        <a:t>3 : </a:t>
                      </a:r>
                      <a:r>
                        <a:rPr lang="de-DE" sz="1500" b="0" dirty="0">
                          <a:solidFill>
                            <a:schemeClr val="accent4">
                              <a:lumMod val="20000"/>
                              <a:lumOff val="80000"/>
                            </a:schemeClr>
                          </a:solidFill>
                          <a:latin typeface="Andale Mono" charset="0"/>
                          <a:ea typeface="Andale Mono" charset="0"/>
                          <a:cs typeface="Andale Mono" charset="0"/>
                        </a:rPr>
                        <a:t>Schnack</a:t>
                      </a:r>
                    </a:p>
                  </a:txBody>
                  <a:tcPr marL="68580" marR="68580" marT="34290" marB="34290">
                    <a:lnL w="12700" cmpd="sng">
                      <a:noFill/>
                    </a:lnL>
                    <a:lnR w="12700" cap="flat" cmpd="sng" algn="ctr">
                      <a:noFill/>
                      <a:prstDash val="solid"/>
                      <a:round/>
                      <a:headEnd type="none" w="med" len="med"/>
                      <a:tailEnd type="none" w="med" len="med"/>
                    </a:lnR>
                    <a:lnT w="12700" cmpd="sng">
                      <a:noFill/>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0"/>
                  </a:ext>
                </a:extLst>
              </a:tr>
              <a:tr h="297180">
                <a:tc>
                  <a:txBody>
                    <a:bodyPr/>
                    <a:lstStyle/>
                    <a:p>
                      <a:pPr algn="l"/>
                      <a:r>
                        <a:rPr lang="de-DE" sz="1500" b="0" i="0" dirty="0">
                          <a:solidFill>
                            <a:schemeClr val="accent4">
                              <a:lumMod val="20000"/>
                              <a:lumOff val="80000"/>
                            </a:schemeClr>
                          </a:solidFill>
                          <a:latin typeface="Chalkboard" charset="0"/>
                          <a:ea typeface="Chalkboard" charset="0"/>
                          <a:cs typeface="Chalkboard" charset="0"/>
                        </a:rPr>
                        <a:t>4</a:t>
                      </a:r>
                      <a:r>
                        <a:rPr lang="de-DE" sz="1500" b="0" i="0" baseline="0" dirty="0">
                          <a:solidFill>
                            <a:schemeClr val="accent4">
                              <a:lumMod val="20000"/>
                              <a:lumOff val="80000"/>
                            </a:schemeClr>
                          </a:solidFill>
                          <a:latin typeface="Chalkboard" charset="0"/>
                          <a:ea typeface="Chalkboard" charset="0"/>
                          <a:cs typeface="Chalkboard" charset="0"/>
                        </a:rPr>
                        <a:t> : </a:t>
                      </a:r>
                      <a:r>
                        <a:rPr lang="de-DE" sz="1500" b="0" i="0" dirty="0">
                          <a:solidFill>
                            <a:schemeClr val="accent4">
                              <a:lumMod val="20000"/>
                              <a:lumOff val="80000"/>
                            </a:schemeClr>
                          </a:solidFill>
                          <a:latin typeface="Chalkboard" charset="0"/>
                          <a:ea typeface="Chalkboard" charset="0"/>
                          <a:cs typeface="Chalkboard" charset="0"/>
                        </a:rPr>
                        <a:t>Vincent</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1"/>
                  </a:ext>
                </a:extLst>
              </a:tr>
              <a:tr h="297180">
                <a:tc>
                  <a:txBody>
                    <a:bodyPr/>
                    <a:lstStyle/>
                    <a:p>
                      <a:pPr algn="l"/>
                      <a:r>
                        <a:rPr lang="de-DE" sz="1500" b="0" i="0" dirty="0">
                          <a:solidFill>
                            <a:schemeClr val="accent4">
                              <a:lumMod val="20000"/>
                              <a:lumOff val="80000"/>
                            </a:schemeClr>
                          </a:solidFill>
                          <a:latin typeface="Chalkboard" charset="0"/>
                          <a:ea typeface="Chalkboard" charset="0"/>
                          <a:cs typeface="Chalkboard" charset="0"/>
                        </a:rPr>
                        <a:t>6</a:t>
                      </a:r>
                      <a:r>
                        <a:rPr lang="de-DE" sz="1500" b="0" i="0" baseline="0" dirty="0">
                          <a:solidFill>
                            <a:schemeClr val="accent4">
                              <a:lumMod val="20000"/>
                              <a:lumOff val="80000"/>
                            </a:schemeClr>
                          </a:solidFill>
                          <a:latin typeface="Chalkboard" charset="0"/>
                          <a:ea typeface="Chalkboard" charset="0"/>
                          <a:cs typeface="Chalkboard" charset="0"/>
                        </a:rPr>
                        <a:t> : </a:t>
                      </a:r>
                      <a:r>
                        <a:rPr lang="de-DE" sz="1500" b="0" dirty="0">
                          <a:solidFill>
                            <a:schemeClr val="accent4">
                              <a:lumMod val="20000"/>
                              <a:lumOff val="80000"/>
                            </a:schemeClr>
                          </a:solidFill>
                          <a:latin typeface="Andale Mono" charset="0"/>
                          <a:ea typeface="Andale Mono" charset="0"/>
                          <a:cs typeface="Andale Mono" charset="0"/>
                        </a:rPr>
                        <a:t>Stupp</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2"/>
                  </a:ext>
                </a:extLst>
              </a:tr>
              <a:tr h="297180">
                <a:tc>
                  <a:txBody>
                    <a:bodyPr/>
                    <a:lstStyle/>
                    <a:p>
                      <a:pPr algn="l"/>
                      <a:r>
                        <a:rPr lang="de-DE" sz="1500" b="0" i="0" dirty="0">
                          <a:solidFill>
                            <a:schemeClr val="accent4">
                              <a:lumMod val="20000"/>
                              <a:lumOff val="80000"/>
                            </a:schemeClr>
                          </a:solidFill>
                          <a:latin typeface="Chalkboard" charset="0"/>
                          <a:ea typeface="Chalkboard" charset="0"/>
                          <a:cs typeface="Chalkboard" charset="0"/>
                        </a:rPr>
                        <a:t>8</a:t>
                      </a:r>
                      <a:r>
                        <a:rPr lang="de-DE" sz="1500" b="0" i="0" baseline="0" dirty="0">
                          <a:solidFill>
                            <a:schemeClr val="accent4">
                              <a:lumMod val="20000"/>
                              <a:lumOff val="80000"/>
                            </a:schemeClr>
                          </a:solidFill>
                          <a:latin typeface="Chalkboard" charset="0"/>
                          <a:ea typeface="Chalkboard" charset="0"/>
                          <a:cs typeface="Chalkboard" charset="0"/>
                        </a:rPr>
                        <a:t> :</a:t>
                      </a:r>
                      <a:r>
                        <a:rPr lang="de-DE" sz="1500" b="0" i="0" dirty="0">
                          <a:solidFill>
                            <a:schemeClr val="accent4">
                              <a:lumMod val="20000"/>
                              <a:lumOff val="80000"/>
                            </a:schemeClr>
                          </a:solidFill>
                          <a:latin typeface="Chalkboard" charset="0"/>
                          <a:ea typeface="Chalkboard" charset="0"/>
                          <a:cs typeface="Chalkboard" charset="0"/>
                        </a:rPr>
                        <a:t> </a:t>
                      </a:r>
                      <a:r>
                        <a:rPr lang="de-DE" sz="1500" b="0" dirty="0" err="1">
                          <a:solidFill>
                            <a:schemeClr val="accent4">
                              <a:lumMod val="20000"/>
                              <a:lumOff val="80000"/>
                            </a:schemeClr>
                          </a:solidFill>
                          <a:latin typeface="Andale Mono" charset="0"/>
                          <a:ea typeface="Andale Mono" charset="0"/>
                          <a:cs typeface="Andale Mono" charset="0"/>
                        </a:rPr>
                        <a:t>Ambridge</a:t>
                      </a:r>
                      <a:endParaRPr lang="de-DE" sz="1500" b="0" dirty="0">
                        <a:solidFill>
                          <a:schemeClr val="accent4">
                            <a:lumMod val="20000"/>
                            <a:lumOff val="80000"/>
                          </a:schemeClr>
                        </a:solidFill>
                        <a:latin typeface="Andale Mono" charset="0"/>
                        <a:ea typeface="Andale Mono" charset="0"/>
                        <a:cs typeface="Andale Mono" charset="0"/>
                      </a:endParaRP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3"/>
                  </a:ext>
                </a:extLst>
              </a:tr>
            </a:tbl>
          </a:graphicData>
        </a:graphic>
      </p:graphicFrame>
      <p:cxnSp>
        <p:nvCxnSpPr>
          <p:cNvPr id="28" name="Straight Arrow Connector 27"/>
          <p:cNvCxnSpPr/>
          <p:nvPr/>
        </p:nvCxnSpPr>
        <p:spPr>
          <a:xfrm>
            <a:off x="5547902" y="2426648"/>
            <a:ext cx="0" cy="653684"/>
          </a:xfrm>
          <a:prstGeom prst="straightConnector1">
            <a:avLst/>
          </a:prstGeom>
          <a:ln w="79375">
            <a:tailEnd type="triangle"/>
          </a:ln>
        </p:spPr>
        <p:style>
          <a:lnRef idx="1">
            <a:schemeClr val="accent1"/>
          </a:lnRef>
          <a:fillRef idx="0">
            <a:schemeClr val="accent1"/>
          </a:fillRef>
          <a:effectRef idx="0">
            <a:schemeClr val="accent1"/>
          </a:effectRef>
          <a:fontRef idx="minor">
            <a:schemeClr val="tx1"/>
          </a:fontRef>
        </p:style>
      </p:cxnSp>
      <p:graphicFrame>
        <p:nvGraphicFramePr>
          <p:cNvPr id="31" name="Table 30"/>
          <p:cNvGraphicFramePr>
            <a:graphicFrameLocks noGrp="1"/>
          </p:cNvGraphicFramePr>
          <p:nvPr>
            <p:extLst/>
          </p:nvPr>
        </p:nvGraphicFramePr>
        <p:xfrm>
          <a:off x="4834816" y="3360613"/>
          <a:ext cx="223211" cy="1188720"/>
        </p:xfrm>
        <a:graphic>
          <a:graphicData uri="http://schemas.openxmlformats.org/drawingml/2006/table">
            <a:tbl>
              <a:tblPr firstRow="1" bandRow="1">
                <a:tableStyleId>{5C22544A-7EE6-4342-B048-85BDC9FD1C3A}</a:tableStyleId>
              </a:tblPr>
              <a:tblGrid>
                <a:gridCol w="223211">
                  <a:extLst>
                    <a:ext uri="{9D8B030D-6E8A-4147-A177-3AD203B41FA5}">
                      <a16:colId xmlns:a16="http://schemas.microsoft.com/office/drawing/2014/main" val="20000"/>
                    </a:ext>
                  </a:extLst>
                </a:gridCol>
              </a:tblGrid>
              <a:tr h="297180">
                <a:tc>
                  <a:txBody>
                    <a:bodyPr/>
                    <a:lstStyle/>
                    <a:p>
                      <a:pPr algn="l"/>
                      <a:endParaRPr lang="de-DE" sz="1500" b="0" dirty="0">
                        <a:solidFill>
                          <a:schemeClr val="accent4">
                            <a:lumMod val="20000"/>
                            <a:lumOff val="80000"/>
                          </a:schemeClr>
                        </a:solidFill>
                        <a:latin typeface="Andale Mono" charset="0"/>
                        <a:ea typeface="Andale Mono" charset="0"/>
                        <a:cs typeface="Andale Mono" charset="0"/>
                      </a:endParaRPr>
                    </a:p>
                  </a:txBody>
                  <a:tcPr marL="68580" marR="68580" marT="34290" marB="34290">
                    <a:lnL w="12700" cmpd="sng">
                      <a:noFill/>
                    </a:lnL>
                    <a:lnR w="12700" cap="flat" cmpd="sng" algn="ctr">
                      <a:noFill/>
                      <a:prstDash val="solid"/>
                      <a:round/>
                      <a:headEnd type="none" w="med" len="med"/>
                      <a:tailEnd type="none" w="med" len="med"/>
                    </a:lnR>
                    <a:lnT w="12700" cmpd="sng">
                      <a:noFill/>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0"/>
                  </a:ext>
                </a:extLst>
              </a:tr>
              <a:tr h="297180">
                <a:tc>
                  <a:txBody>
                    <a:bodyPr/>
                    <a:lstStyle/>
                    <a:p>
                      <a:pPr algn="l"/>
                      <a:endParaRPr lang="de-DE" sz="1500" b="0" i="0" dirty="0">
                        <a:solidFill>
                          <a:schemeClr val="accent4">
                            <a:lumMod val="20000"/>
                            <a:lumOff val="80000"/>
                          </a:schemeClr>
                        </a:solidFill>
                        <a:latin typeface="Chalkboard" charset="0"/>
                        <a:ea typeface="Chalkboard" charset="0"/>
                        <a:cs typeface="Chalkboard" charset="0"/>
                      </a:endParaRP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1"/>
                  </a:ext>
                </a:extLst>
              </a:tr>
              <a:tr h="297180">
                <a:tc>
                  <a:txBody>
                    <a:bodyPr/>
                    <a:lstStyle/>
                    <a:p>
                      <a:pPr algn="l"/>
                      <a:endParaRPr lang="de-DE" sz="1500" b="0" dirty="0">
                        <a:solidFill>
                          <a:schemeClr val="accent4">
                            <a:lumMod val="20000"/>
                            <a:lumOff val="80000"/>
                          </a:schemeClr>
                        </a:solidFill>
                        <a:latin typeface="Andale Mono" charset="0"/>
                        <a:ea typeface="Andale Mono" charset="0"/>
                        <a:cs typeface="Andale Mono" charset="0"/>
                      </a:endParaRP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2"/>
                  </a:ext>
                </a:extLst>
              </a:tr>
              <a:tr h="297180">
                <a:tc>
                  <a:txBody>
                    <a:bodyPr/>
                    <a:lstStyle/>
                    <a:p>
                      <a:pPr algn="l"/>
                      <a:endParaRPr lang="de-DE" sz="1500" b="0" dirty="0">
                        <a:solidFill>
                          <a:schemeClr val="accent4">
                            <a:lumMod val="20000"/>
                            <a:lumOff val="80000"/>
                          </a:schemeClr>
                        </a:solidFill>
                        <a:latin typeface="Andale Mono" charset="0"/>
                        <a:ea typeface="Andale Mono" charset="0"/>
                        <a:cs typeface="Andale Mono" charset="0"/>
                      </a:endParaRP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3"/>
                  </a:ext>
                </a:extLst>
              </a:tr>
            </a:tbl>
          </a:graphicData>
        </a:graphic>
      </p:graphicFrame>
      <p:sp>
        <p:nvSpPr>
          <p:cNvPr id="29" name="TextBox 28"/>
          <p:cNvSpPr txBox="1"/>
          <p:nvPr/>
        </p:nvSpPr>
        <p:spPr>
          <a:xfrm>
            <a:off x="5095971" y="3066887"/>
            <a:ext cx="745717" cy="253916"/>
          </a:xfrm>
          <a:prstGeom prst="rect">
            <a:avLst/>
          </a:prstGeom>
          <a:noFill/>
          <a:ln>
            <a:noFill/>
            <a:prstDash val="dash"/>
          </a:ln>
        </p:spPr>
        <p:txBody>
          <a:bodyPr wrap="none" rtlCol="0">
            <a:spAutoFit/>
          </a:bodyPr>
          <a:lstStyle/>
          <a:p>
            <a:r>
              <a:rPr lang="de-DE" sz="1050" u="sng" dirty="0">
                <a:latin typeface="Andale Mono" charset="0"/>
                <a:ea typeface="Andale Mono" charset="0"/>
                <a:cs typeface="Andale Mono" charset="0"/>
              </a:rPr>
              <a:t>SSTABLE</a:t>
            </a:r>
          </a:p>
        </p:txBody>
      </p:sp>
      <p:sp>
        <p:nvSpPr>
          <p:cNvPr id="32" name="TextBox 31"/>
          <p:cNvSpPr txBox="1"/>
          <p:nvPr/>
        </p:nvSpPr>
        <p:spPr>
          <a:xfrm>
            <a:off x="4542467" y="3400975"/>
            <a:ext cx="188859" cy="900246"/>
          </a:xfrm>
          <a:prstGeom prst="rect">
            <a:avLst/>
          </a:prstGeom>
          <a:noFill/>
          <a:ln>
            <a:noFill/>
            <a:prstDash val="dash"/>
          </a:ln>
        </p:spPr>
        <p:txBody>
          <a:bodyPr wrap="square" rtlCol="0">
            <a:spAutoFit/>
          </a:bodyPr>
          <a:lstStyle/>
          <a:p>
            <a:r>
              <a:rPr lang="de-DE" sz="1050" dirty="0">
                <a:latin typeface="Andale Mono" charset="0"/>
                <a:ea typeface="Andale Mono" charset="0"/>
                <a:cs typeface="Andale Mono" charset="0"/>
              </a:rPr>
              <a:t>INDEX</a:t>
            </a:r>
          </a:p>
        </p:txBody>
      </p:sp>
      <p:sp>
        <p:nvSpPr>
          <p:cNvPr id="33" name="TextBox 32"/>
          <p:cNvSpPr txBox="1"/>
          <p:nvPr/>
        </p:nvSpPr>
        <p:spPr>
          <a:xfrm>
            <a:off x="5614786" y="2544136"/>
            <a:ext cx="585417" cy="253916"/>
          </a:xfrm>
          <a:prstGeom prst="rect">
            <a:avLst/>
          </a:prstGeom>
          <a:noFill/>
          <a:ln>
            <a:noFill/>
            <a:prstDash val="dash"/>
          </a:ln>
        </p:spPr>
        <p:txBody>
          <a:bodyPr wrap="none" rtlCol="0">
            <a:spAutoFit/>
          </a:bodyPr>
          <a:lstStyle/>
          <a:p>
            <a:r>
              <a:rPr lang="de-DE" sz="1050" dirty="0">
                <a:latin typeface="Andale Mono" charset="0"/>
                <a:ea typeface="Andale Mono" charset="0"/>
                <a:cs typeface="Andale Mono" charset="0"/>
              </a:rPr>
              <a:t>FLUSH</a:t>
            </a:r>
          </a:p>
        </p:txBody>
      </p:sp>
      <p:graphicFrame>
        <p:nvGraphicFramePr>
          <p:cNvPr id="35" name="Table 34"/>
          <p:cNvGraphicFramePr>
            <a:graphicFrameLocks noGrp="1"/>
          </p:cNvGraphicFramePr>
          <p:nvPr>
            <p:extLst/>
          </p:nvPr>
        </p:nvGraphicFramePr>
        <p:xfrm>
          <a:off x="4817652" y="832128"/>
          <a:ext cx="1460501" cy="1485900"/>
        </p:xfrm>
        <a:graphic>
          <a:graphicData uri="http://schemas.openxmlformats.org/drawingml/2006/table">
            <a:tbl>
              <a:tblPr firstRow="1" bandRow="1">
                <a:tableStyleId>{5C22544A-7EE6-4342-B048-85BDC9FD1C3A}</a:tableStyleId>
              </a:tblPr>
              <a:tblGrid>
                <a:gridCol w="381000">
                  <a:extLst>
                    <a:ext uri="{9D8B030D-6E8A-4147-A177-3AD203B41FA5}">
                      <a16:colId xmlns:a16="http://schemas.microsoft.com/office/drawing/2014/main" val="20000"/>
                    </a:ext>
                  </a:extLst>
                </a:gridCol>
                <a:gridCol w="1079501">
                  <a:extLst>
                    <a:ext uri="{9D8B030D-6E8A-4147-A177-3AD203B41FA5}">
                      <a16:colId xmlns:a16="http://schemas.microsoft.com/office/drawing/2014/main" val="20001"/>
                    </a:ext>
                  </a:extLst>
                </a:gridCol>
              </a:tblGrid>
              <a:tr h="297180">
                <a:tc>
                  <a:txBody>
                    <a:bodyPr/>
                    <a:lstStyle/>
                    <a:p>
                      <a:pPr algn="ctr"/>
                      <a:r>
                        <a:rPr lang="de-DE" sz="1500" b="0" i="0" dirty="0">
                          <a:solidFill>
                            <a:schemeClr val="accent1">
                              <a:lumMod val="20000"/>
                              <a:lumOff val="80000"/>
                            </a:schemeClr>
                          </a:solidFill>
                          <a:latin typeface="Chalkboard" charset="0"/>
                          <a:ea typeface="Chalkboard" charset="0"/>
                          <a:cs typeface="Chalkboard" charset="0"/>
                        </a:rPr>
                        <a:t>3</a:t>
                      </a:r>
                    </a:p>
                  </a:txBody>
                  <a:tcPr marL="68580" marR="68580" marT="34290" marB="34290">
                    <a:lnL w="12700" cmpd="sng">
                      <a:noFill/>
                    </a:lnL>
                    <a:lnR w="12700" cap="flat" cmpd="sng" algn="ctr">
                      <a:solidFill>
                        <a:schemeClr val="accent1"/>
                      </a:solidFill>
                      <a:prstDash val="solid"/>
                      <a:round/>
                      <a:headEnd type="none" w="med" len="med"/>
                      <a:tailEnd type="none" w="med" len="med"/>
                    </a:lnR>
                    <a:lnT w="12700" cmpd="sng">
                      <a:noFill/>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r>
                        <a:rPr lang="de-DE" sz="1500" b="0" dirty="0">
                          <a:solidFill>
                            <a:schemeClr val="accent1">
                              <a:lumMod val="20000"/>
                              <a:lumOff val="80000"/>
                            </a:schemeClr>
                          </a:solidFill>
                          <a:latin typeface="Andale Mono" charset="0"/>
                          <a:ea typeface="Andale Mono" charset="0"/>
                          <a:cs typeface="Andale Mono" charset="0"/>
                        </a:rPr>
                        <a:t>Schnack</a:t>
                      </a:r>
                    </a:p>
                  </a:txBody>
                  <a:tcPr marL="68580" marR="68580" marT="34290" marB="34290">
                    <a:lnL w="12700" cap="flat" cmpd="sng" algn="ctr">
                      <a:solidFill>
                        <a:schemeClr val="accent1"/>
                      </a:solidFill>
                      <a:prstDash val="solid"/>
                      <a:round/>
                      <a:headEnd type="none" w="med" len="med"/>
                      <a:tailEnd type="none" w="med" len="med"/>
                    </a:lnL>
                    <a:lnR w="12700" cmpd="sng">
                      <a:noFill/>
                    </a:lnR>
                    <a:lnT w="12700" cmpd="sng">
                      <a:noFill/>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0"/>
                  </a:ext>
                </a:extLst>
              </a:tr>
              <a:tr h="297180">
                <a:tc>
                  <a:txBody>
                    <a:bodyPr/>
                    <a:lstStyle/>
                    <a:p>
                      <a:pPr algn="ctr"/>
                      <a:r>
                        <a:rPr lang="de-DE" sz="1500" b="0" i="0" dirty="0">
                          <a:solidFill>
                            <a:schemeClr val="accent1">
                              <a:lumMod val="20000"/>
                              <a:lumOff val="80000"/>
                            </a:schemeClr>
                          </a:solidFill>
                          <a:latin typeface="Chalkboard" charset="0"/>
                          <a:ea typeface="Chalkboard" charset="0"/>
                          <a:cs typeface="Chalkboard" charset="0"/>
                        </a:rPr>
                        <a:t>4</a:t>
                      </a: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de-DE" sz="1500" b="0" dirty="0">
                          <a:solidFill>
                            <a:schemeClr val="accent1">
                              <a:lumMod val="20000"/>
                              <a:lumOff val="80000"/>
                            </a:schemeClr>
                          </a:solidFill>
                          <a:latin typeface="Andale Mono" charset="0"/>
                          <a:ea typeface="Andale Mono" charset="0"/>
                          <a:cs typeface="Andale Mono" charset="0"/>
                        </a:rPr>
                        <a:t>Vincent</a:t>
                      </a: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1"/>
                  </a:ext>
                </a:extLst>
              </a:tr>
              <a:tr h="297180">
                <a:tc>
                  <a:txBody>
                    <a:bodyPr/>
                    <a:lstStyle/>
                    <a:p>
                      <a:pPr algn="ctr"/>
                      <a:r>
                        <a:rPr lang="de-DE" sz="1500" b="0" i="0" dirty="0">
                          <a:solidFill>
                            <a:schemeClr val="accent1">
                              <a:lumMod val="20000"/>
                              <a:lumOff val="80000"/>
                            </a:schemeClr>
                          </a:solidFill>
                          <a:latin typeface="Chalkboard" charset="0"/>
                          <a:ea typeface="Chalkboard" charset="0"/>
                          <a:cs typeface="Chalkboard" charset="0"/>
                        </a:rPr>
                        <a:t>6</a:t>
                      </a: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r>
                        <a:rPr lang="de-DE" sz="1500" b="0" dirty="0">
                          <a:solidFill>
                            <a:schemeClr val="accent1">
                              <a:lumMod val="20000"/>
                              <a:lumOff val="80000"/>
                            </a:schemeClr>
                          </a:solidFill>
                          <a:latin typeface="Andale Mono" charset="0"/>
                          <a:ea typeface="Andale Mono" charset="0"/>
                          <a:cs typeface="Andale Mono" charset="0"/>
                        </a:rPr>
                        <a:t>Stupp</a:t>
                      </a: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2"/>
                  </a:ext>
                </a:extLst>
              </a:tr>
              <a:tr h="297180">
                <a:tc>
                  <a:txBody>
                    <a:bodyPr/>
                    <a:lstStyle/>
                    <a:p>
                      <a:pPr algn="ctr"/>
                      <a:r>
                        <a:rPr lang="de-DE" sz="1500" b="0" i="0" dirty="0">
                          <a:solidFill>
                            <a:schemeClr val="accent1">
                              <a:lumMod val="20000"/>
                              <a:lumOff val="80000"/>
                            </a:schemeClr>
                          </a:solidFill>
                          <a:latin typeface="Chalkboard" charset="0"/>
                          <a:ea typeface="Chalkboard" charset="0"/>
                          <a:cs typeface="Chalkboard" charset="0"/>
                        </a:rPr>
                        <a:t>8</a:t>
                      </a: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r>
                        <a:rPr lang="de-DE" sz="1500" b="0" dirty="0" err="1">
                          <a:solidFill>
                            <a:schemeClr val="accent1">
                              <a:lumMod val="20000"/>
                              <a:lumOff val="80000"/>
                            </a:schemeClr>
                          </a:solidFill>
                          <a:latin typeface="Andale Mono" charset="0"/>
                          <a:ea typeface="Andale Mono" charset="0"/>
                          <a:cs typeface="Andale Mono" charset="0"/>
                        </a:rPr>
                        <a:t>Ambridge</a:t>
                      </a:r>
                      <a:endParaRPr lang="de-DE" sz="1500" b="0" dirty="0">
                        <a:solidFill>
                          <a:schemeClr val="accent1">
                            <a:lumMod val="20000"/>
                            <a:lumOff val="80000"/>
                          </a:schemeClr>
                        </a:solidFill>
                        <a:latin typeface="Andale Mono" charset="0"/>
                        <a:ea typeface="Andale Mono" charset="0"/>
                        <a:cs typeface="Andale Mono" charset="0"/>
                      </a:endParaRP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3"/>
                  </a:ext>
                </a:extLst>
              </a:tr>
              <a:tr h="297180">
                <a:tc>
                  <a:txBody>
                    <a:bodyPr/>
                    <a:lstStyle/>
                    <a:p>
                      <a:pPr algn="ctr"/>
                      <a:endParaRPr lang="de-DE" sz="1500" b="0" i="0" dirty="0">
                        <a:solidFill>
                          <a:schemeClr val="accent1">
                            <a:lumMod val="20000"/>
                            <a:lumOff val="80000"/>
                          </a:schemeClr>
                        </a:solidFill>
                        <a:latin typeface="Chalkboard" charset="0"/>
                        <a:ea typeface="Chalkboard" charset="0"/>
                        <a:cs typeface="Chalkboard" charset="0"/>
                      </a:endParaRP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5"/>
                    </a:solidFill>
                  </a:tcPr>
                </a:tc>
                <a:tc>
                  <a:txBody>
                    <a:bodyPr/>
                    <a:lstStyle/>
                    <a:p>
                      <a:pPr algn="ctr"/>
                      <a:endParaRPr lang="de-DE" sz="1500" b="0" dirty="0">
                        <a:solidFill>
                          <a:schemeClr val="accent1">
                            <a:lumMod val="20000"/>
                            <a:lumOff val="80000"/>
                          </a:schemeClr>
                        </a:solidFill>
                        <a:latin typeface="Andale Mono" charset="0"/>
                        <a:ea typeface="Andale Mono" charset="0"/>
                        <a:cs typeface="Andale Mono" charset="0"/>
                      </a:endParaRP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4"/>
                  </a:ext>
                </a:extLst>
              </a:tr>
            </a:tbl>
          </a:graphicData>
        </a:graphic>
      </p:graphicFrame>
      <p:graphicFrame>
        <p:nvGraphicFramePr>
          <p:cNvPr id="25" name="Table 24"/>
          <p:cNvGraphicFramePr>
            <a:graphicFrameLocks noGrp="1"/>
          </p:cNvGraphicFramePr>
          <p:nvPr>
            <p:extLst/>
          </p:nvPr>
        </p:nvGraphicFramePr>
        <p:xfrm>
          <a:off x="543043" y="3281273"/>
          <a:ext cx="1301752" cy="1485900"/>
        </p:xfrm>
        <a:graphic>
          <a:graphicData uri="http://schemas.openxmlformats.org/drawingml/2006/table">
            <a:tbl>
              <a:tblPr firstRow="1" bandRow="1">
                <a:tableStyleId>{5C22544A-7EE6-4342-B048-85BDC9FD1C3A}</a:tableStyleId>
              </a:tblPr>
              <a:tblGrid>
                <a:gridCol w="1301752">
                  <a:extLst>
                    <a:ext uri="{9D8B030D-6E8A-4147-A177-3AD203B41FA5}">
                      <a16:colId xmlns:a16="http://schemas.microsoft.com/office/drawing/2014/main" val="20000"/>
                    </a:ext>
                  </a:extLst>
                </a:gridCol>
              </a:tblGrid>
              <a:tr h="297180">
                <a:tc>
                  <a:txBody>
                    <a:bodyPr/>
                    <a:lstStyle/>
                    <a:p>
                      <a:pPr algn="l"/>
                      <a:endParaRPr lang="de-DE" sz="1500" b="0" dirty="0">
                        <a:solidFill>
                          <a:schemeClr val="accent6">
                            <a:lumMod val="20000"/>
                            <a:lumOff val="80000"/>
                          </a:schemeClr>
                        </a:solidFill>
                        <a:latin typeface="Andale Mono" charset="0"/>
                        <a:ea typeface="Andale Mono" charset="0"/>
                        <a:cs typeface="Andale Mono" charset="0"/>
                      </a:endParaRPr>
                    </a:p>
                  </a:txBody>
                  <a:tcPr marL="68580" marR="68580" marT="34290" marB="34290">
                    <a:lnL w="12700" cmpd="sng">
                      <a:noFill/>
                    </a:lnL>
                    <a:lnR w="12700" cap="flat" cmpd="sng" algn="ctr">
                      <a:noFill/>
                      <a:prstDash val="solid"/>
                      <a:round/>
                      <a:headEnd type="none" w="med" len="med"/>
                      <a:tailEnd type="none" w="med" len="med"/>
                    </a:lnR>
                    <a:lnT w="12700" cmpd="sng">
                      <a:noFill/>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297180">
                <a:tc>
                  <a:txBody>
                    <a:bodyPr/>
                    <a:lstStyle/>
                    <a:p>
                      <a:pPr algn="l"/>
                      <a:endParaRPr lang="de-DE" sz="1500" b="0" dirty="0">
                        <a:solidFill>
                          <a:schemeClr val="accent6">
                            <a:lumMod val="20000"/>
                            <a:lumOff val="80000"/>
                          </a:schemeClr>
                        </a:solidFill>
                        <a:latin typeface="Andale Mono" charset="0"/>
                        <a:ea typeface="Andale Mono" charset="0"/>
                        <a:cs typeface="Andale Mono" charset="0"/>
                      </a:endParaRP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1"/>
                  </a:ext>
                </a:extLst>
              </a:tr>
              <a:tr h="297180">
                <a:tc>
                  <a:txBody>
                    <a:bodyPr/>
                    <a:lstStyle/>
                    <a:p>
                      <a:pPr algn="l"/>
                      <a:endParaRPr lang="de-DE" sz="1500" b="0" dirty="0">
                        <a:solidFill>
                          <a:schemeClr val="accent6">
                            <a:lumMod val="20000"/>
                            <a:lumOff val="80000"/>
                          </a:schemeClr>
                        </a:solidFill>
                        <a:latin typeface="Andale Mono" charset="0"/>
                        <a:ea typeface="Andale Mono" charset="0"/>
                        <a:cs typeface="Andale Mono" charset="0"/>
                      </a:endParaRP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2"/>
                  </a:ext>
                </a:extLst>
              </a:tr>
              <a:tr h="297180">
                <a:tc>
                  <a:txBody>
                    <a:bodyPr/>
                    <a:lstStyle/>
                    <a:p>
                      <a:pPr algn="l"/>
                      <a:endParaRPr lang="de-DE" sz="1500" b="0" dirty="0">
                        <a:solidFill>
                          <a:schemeClr val="accent6">
                            <a:lumMod val="20000"/>
                            <a:lumOff val="80000"/>
                          </a:schemeClr>
                        </a:solidFill>
                        <a:latin typeface="Andale Mono" charset="0"/>
                        <a:ea typeface="Andale Mono" charset="0"/>
                        <a:cs typeface="Andale Mono" charset="0"/>
                      </a:endParaRP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3"/>
                  </a:ext>
                </a:extLst>
              </a:tr>
              <a:tr h="297180">
                <a:tc>
                  <a:txBody>
                    <a:bodyPr/>
                    <a:lstStyle/>
                    <a:p>
                      <a:pPr algn="l"/>
                      <a:endParaRPr lang="de-DE" sz="1500" b="0" i="0" dirty="0">
                        <a:solidFill>
                          <a:schemeClr val="accent6">
                            <a:lumMod val="20000"/>
                            <a:lumOff val="80000"/>
                          </a:schemeClr>
                        </a:solidFill>
                        <a:latin typeface="Chalkboard" charset="0"/>
                        <a:ea typeface="Chalkboard" charset="0"/>
                        <a:cs typeface="Chalkboard" charset="0"/>
                      </a:endParaRP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4"/>
                  </a:ext>
                </a:extLst>
              </a:tr>
            </a:tbl>
          </a:graphicData>
        </a:graphic>
      </p:graphicFrame>
      <p:graphicFrame>
        <p:nvGraphicFramePr>
          <p:cNvPr id="27" name="Table 26"/>
          <p:cNvGraphicFramePr>
            <a:graphicFrameLocks noGrp="1"/>
          </p:cNvGraphicFramePr>
          <p:nvPr>
            <p:extLst/>
          </p:nvPr>
        </p:nvGraphicFramePr>
        <p:xfrm>
          <a:off x="4809753" y="817872"/>
          <a:ext cx="1460501" cy="1485900"/>
        </p:xfrm>
        <a:graphic>
          <a:graphicData uri="http://schemas.openxmlformats.org/drawingml/2006/table">
            <a:tbl>
              <a:tblPr firstRow="1" bandRow="1">
                <a:tableStyleId>{5C22544A-7EE6-4342-B048-85BDC9FD1C3A}</a:tableStyleId>
              </a:tblPr>
              <a:tblGrid>
                <a:gridCol w="381000">
                  <a:extLst>
                    <a:ext uri="{9D8B030D-6E8A-4147-A177-3AD203B41FA5}">
                      <a16:colId xmlns:a16="http://schemas.microsoft.com/office/drawing/2014/main" val="20000"/>
                    </a:ext>
                  </a:extLst>
                </a:gridCol>
                <a:gridCol w="1079501">
                  <a:extLst>
                    <a:ext uri="{9D8B030D-6E8A-4147-A177-3AD203B41FA5}">
                      <a16:colId xmlns:a16="http://schemas.microsoft.com/office/drawing/2014/main" val="20001"/>
                    </a:ext>
                  </a:extLst>
                </a:gridCol>
              </a:tblGrid>
              <a:tr h="297180">
                <a:tc>
                  <a:txBody>
                    <a:bodyPr/>
                    <a:lstStyle/>
                    <a:p>
                      <a:pPr algn="ctr"/>
                      <a:endParaRPr lang="de-DE" sz="1500" b="0" i="0" kern="1200" dirty="0">
                        <a:solidFill>
                          <a:schemeClr val="accent1">
                            <a:lumMod val="20000"/>
                            <a:lumOff val="80000"/>
                          </a:schemeClr>
                        </a:solidFill>
                        <a:latin typeface="Chalkboard" charset="0"/>
                        <a:ea typeface="Chalkboard" charset="0"/>
                        <a:cs typeface="Chalkboard" charset="0"/>
                      </a:endParaRPr>
                    </a:p>
                  </a:txBody>
                  <a:tcPr marL="68580" marR="68580" marT="34290" marB="34290">
                    <a:lnL w="12700" cmpd="sng">
                      <a:noFill/>
                    </a:lnL>
                    <a:lnR w="12700" cap="flat" cmpd="sng" algn="ctr">
                      <a:solidFill>
                        <a:schemeClr val="accent1"/>
                      </a:solidFill>
                      <a:prstDash val="solid"/>
                      <a:round/>
                      <a:headEnd type="none" w="med" len="med"/>
                      <a:tailEnd type="none" w="med" len="med"/>
                    </a:lnR>
                    <a:lnT w="12700" cmpd="sng">
                      <a:noFill/>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endParaRPr lang="de-DE" sz="1500" b="0" i="0" kern="1200" dirty="0">
                        <a:solidFill>
                          <a:schemeClr val="accent1">
                            <a:lumMod val="20000"/>
                            <a:lumOff val="80000"/>
                          </a:schemeClr>
                        </a:solidFill>
                        <a:latin typeface="Chalkboard" charset="0"/>
                        <a:ea typeface="Chalkboard" charset="0"/>
                        <a:cs typeface="Chalkboard" charset="0"/>
                      </a:endParaRPr>
                    </a:p>
                  </a:txBody>
                  <a:tcPr marL="68580" marR="68580" marT="34290" marB="34290">
                    <a:lnL w="12700" cap="flat" cmpd="sng" algn="ctr">
                      <a:solidFill>
                        <a:schemeClr val="accent1"/>
                      </a:solidFill>
                      <a:prstDash val="solid"/>
                      <a:round/>
                      <a:headEnd type="none" w="med" len="med"/>
                      <a:tailEnd type="none" w="med" len="med"/>
                    </a:lnL>
                    <a:lnR w="12700" cmpd="sng">
                      <a:noFill/>
                    </a:lnR>
                    <a:lnT w="12700" cmpd="sng">
                      <a:noFill/>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0"/>
                  </a:ext>
                </a:extLst>
              </a:tr>
              <a:tr h="297180">
                <a:tc>
                  <a:txBody>
                    <a:bodyPr/>
                    <a:lstStyle/>
                    <a:p>
                      <a:pPr algn="ctr"/>
                      <a:endParaRPr lang="de-DE" sz="1500" b="0" i="0" kern="1200" dirty="0">
                        <a:solidFill>
                          <a:schemeClr val="accent1">
                            <a:lumMod val="20000"/>
                            <a:lumOff val="80000"/>
                          </a:schemeClr>
                        </a:solidFill>
                        <a:latin typeface="Chalkboard" charset="0"/>
                        <a:ea typeface="Chalkboard" charset="0"/>
                        <a:cs typeface="Chalkboard" charset="0"/>
                      </a:endParaRP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endParaRPr lang="de-DE" sz="1500" b="0" i="0" kern="1200" dirty="0">
                        <a:solidFill>
                          <a:schemeClr val="accent1">
                            <a:lumMod val="20000"/>
                            <a:lumOff val="80000"/>
                          </a:schemeClr>
                        </a:solidFill>
                        <a:latin typeface="Chalkboard" charset="0"/>
                        <a:ea typeface="Chalkboard" charset="0"/>
                        <a:cs typeface="Chalkboard" charset="0"/>
                      </a:endParaRP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1"/>
                  </a:ext>
                </a:extLst>
              </a:tr>
              <a:tr h="297180">
                <a:tc>
                  <a:txBody>
                    <a:bodyPr/>
                    <a:lstStyle/>
                    <a:p>
                      <a:pPr algn="ctr"/>
                      <a:endParaRPr lang="de-DE" sz="1500" b="0" i="0" dirty="0">
                        <a:solidFill>
                          <a:schemeClr val="accent1">
                            <a:lumMod val="20000"/>
                            <a:lumOff val="80000"/>
                          </a:schemeClr>
                        </a:solidFill>
                        <a:latin typeface="Chalkboard" charset="0"/>
                        <a:ea typeface="Chalkboard" charset="0"/>
                        <a:cs typeface="Chalkboard" charset="0"/>
                      </a:endParaRP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endParaRPr lang="de-DE" sz="1500" b="0" dirty="0">
                        <a:solidFill>
                          <a:schemeClr val="accent1">
                            <a:lumMod val="20000"/>
                            <a:lumOff val="80000"/>
                          </a:schemeClr>
                        </a:solidFill>
                        <a:latin typeface="Andale Mono" charset="0"/>
                        <a:ea typeface="Andale Mono" charset="0"/>
                        <a:cs typeface="Andale Mono" charset="0"/>
                      </a:endParaRP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2"/>
                  </a:ext>
                </a:extLst>
              </a:tr>
              <a:tr h="297180">
                <a:tc>
                  <a:txBody>
                    <a:bodyPr/>
                    <a:lstStyle/>
                    <a:p>
                      <a:pPr algn="ctr"/>
                      <a:endParaRPr lang="de-DE" sz="1500" b="0" i="0" dirty="0">
                        <a:solidFill>
                          <a:schemeClr val="accent1">
                            <a:lumMod val="20000"/>
                            <a:lumOff val="80000"/>
                          </a:schemeClr>
                        </a:solidFill>
                        <a:latin typeface="Chalkboard" charset="0"/>
                        <a:ea typeface="Chalkboard" charset="0"/>
                        <a:cs typeface="Chalkboard" charset="0"/>
                      </a:endParaRP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endParaRPr lang="de-DE" sz="1500" b="0" dirty="0">
                        <a:solidFill>
                          <a:schemeClr val="accent1">
                            <a:lumMod val="20000"/>
                            <a:lumOff val="80000"/>
                          </a:schemeClr>
                        </a:solidFill>
                        <a:latin typeface="Andale Mono" charset="0"/>
                        <a:ea typeface="Andale Mono" charset="0"/>
                        <a:cs typeface="Andale Mono" charset="0"/>
                      </a:endParaRP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3"/>
                  </a:ext>
                </a:extLst>
              </a:tr>
              <a:tr h="297180">
                <a:tc>
                  <a:txBody>
                    <a:bodyPr/>
                    <a:lstStyle/>
                    <a:p>
                      <a:pPr algn="ctr"/>
                      <a:endParaRPr lang="de-DE" sz="1500" b="0" i="0" dirty="0">
                        <a:solidFill>
                          <a:schemeClr val="accent1">
                            <a:lumMod val="20000"/>
                            <a:lumOff val="80000"/>
                          </a:schemeClr>
                        </a:solidFill>
                        <a:latin typeface="Chalkboard" charset="0"/>
                        <a:ea typeface="Chalkboard" charset="0"/>
                        <a:cs typeface="Chalkboard" charset="0"/>
                      </a:endParaRPr>
                    </a:p>
                  </a:txBody>
                  <a:tcPr marL="68580" marR="68580" marT="34290" marB="34290">
                    <a:lnL w="12700" cmpd="sng">
                      <a:noFill/>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5"/>
                    </a:solidFill>
                  </a:tcPr>
                </a:tc>
                <a:tc>
                  <a:txBody>
                    <a:bodyPr/>
                    <a:lstStyle/>
                    <a:p>
                      <a:pPr algn="ctr"/>
                      <a:endParaRPr lang="de-DE" sz="1500" b="0" dirty="0">
                        <a:solidFill>
                          <a:schemeClr val="accent1">
                            <a:lumMod val="20000"/>
                            <a:lumOff val="80000"/>
                          </a:schemeClr>
                        </a:solidFill>
                        <a:latin typeface="Andale Mono" charset="0"/>
                        <a:ea typeface="Andale Mono" charset="0"/>
                        <a:cs typeface="Andale Mono" charset="0"/>
                      </a:endParaRPr>
                    </a:p>
                  </a:txBody>
                  <a:tcPr marL="68580" marR="68580" marT="34290" marB="34290">
                    <a:lnL w="12700" cap="flat" cmpd="sng" algn="ctr">
                      <a:solidFill>
                        <a:schemeClr val="accent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4"/>
                  </a:ext>
                </a:extLst>
              </a:tr>
            </a:tbl>
          </a:graphicData>
        </a:graphic>
      </p:graphicFrame>
      <p:sp>
        <p:nvSpPr>
          <p:cNvPr id="30" name="TextBox 29"/>
          <p:cNvSpPr txBox="1"/>
          <p:nvPr/>
        </p:nvSpPr>
        <p:spPr>
          <a:xfrm>
            <a:off x="6824753" y="3400975"/>
            <a:ext cx="1425390" cy="646331"/>
          </a:xfrm>
          <a:prstGeom prst="rect">
            <a:avLst/>
          </a:prstGeom>
          <a:noFill/>
          <a:ln>
            <a:noFill/>
            <a:prstDash val="dash"/>
          </a:ln>
        </p:spPr>
        <p:txBody>
          <a:bodyPr wrap="none" rtlCol="0">
            <a:spAutoFit/>
          </a:bodyPr>
          <a:lstStyle/>
          <a:p>
            <a:r>
              <a:rPr lang="de-DE" sz="1800" dirty="0">
                <a:latin typeface="Andale Mono" charset="0"/>
                <a:ea typeface="Andale Mono" charset="0"/>
                <a:cs typeface="Andale Mono" charset="0"/>
              </a:rPr>
              <a:t>IMMUTABLE</a:t>
            </a:r>
          </a:p>
          <a:p>
            <a:r>
              <a:rPr lang="de-DE" sz="1800" dirty="0">
                <a:latin typeface="Andale Mono" charset="0"/>
                <a:ea typeface="Andale Mono" charset="0"/>
                <a:cs typeface="Andale Mono" charset="0"/>
              </a:rPr>
              <a:t>ORDERD</a:t>
            </a:r>
          </a:p>
        </p:txBody>
      </p:sp>
      <p:sp>
        <p:nvSpPr>
          <p:cNvPr id="4" name="Title 3">
            <a:extLst>
              <a:ext uri="{FF2B5EF4-FFF2-40B4-BE49-F238E27FC236}">
                <a16:creationId xmlns:a16="http://schemas.microsoft.com/office/drawing/2014/main" id="{23A881FC-BD5D-4E43-BA1D-FD6D06FA4EE1}"/>
              </a:ext>
            </a:extLst>
          </p:cNvPr>
          <p:cNvSpPr>
            <a:spLocks noGrp="1"/>
          </p:cNvSpPr>
          <p:nvPr>
            <p:ph type="title"/>
          </p:nvPr>
        </p:nvSpPr>
        <p:spPr/>
        <p:txBody>
          <a:bodyPr/>
          <a:lstStyle/>
          <a:p>
            <a:r>
              <a:rPr lang="fr-FR" dirty="0"/>
              <a:t>Write Path…</a:t>
            </a:r>
          </a:p>
        </p:txBody>
      </p:sp>
    </p:spTree>
    <p:extLst>
      <p:ext uri="{BB962C8B-B14F-4D97-AF65-F5344CB8AC3E}">
        <p14:creationId xmlns:p14="http://schemas.microsoft.com/office/powerpoint/2010/main" val="70026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par>
                                <p:cTn id="17" presetID="10"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nodeType="with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500"/>
                                        <p:tgtEl>
                                          <p:spTgt spid="35"/>
                                        </p:tgtEl>
                                      </p:cBhvr>
                                    </p:animEffect>
                                  </p:childTnLst>
                                </p:cTn>
                              </p:par>
                              <p:par>
                                <p:cTn id="23" presetID="9" presetClass="exit" presetSubtype="0" fill="hold" nodeType="withEffect">
                                  <p:stCondLst>
                                    <p:cond delay="0"/>
                                  </p:stCondLst>
                                  <p:childTnLst>
                                    <p:animEffect transition="out" filter="dissolve">
                                      <p:cBhvr>
                                        <p:cTn id="24" dur="500"/>
                                        <p:tgtEl>
                                          <p:spTgt spid="10"/>
                                        </p:tgtEl>
                                      </p:cBhvr>
                                    </p:animEffect>
                                    <p:set>
                                      <p:cBhvr>
                                        <p:cTn id="25" dur="1" fill="hold">
                                          <p:stCondLst>
                                            <p:cond delay="499"/>
                                          </p:stCondLst>
                                        </p:cTn>
                                        <p:tgtEl>
                                          <p:spTgt spid="10"/>
                                        </p:tgtEl>
                                        <p:attrNameLst>
                                          <p:attrName>style.visibility</p:attrName>
                                        </p:attrNameLst>
                                      </p:cBhvr>
                                      <p:to>
                                        <p:strVal val="hidden"/>
                                      </p:to>
                                    </p:set>
                                  </p:childTnLst>
                                </p:cTn>
                              </p:par>
                              <p:par>
                                <p:cTn id="26" presetID="9" presetClass="exit" presetSubtype="0" fill="hold" nodeType="withEffect">
                                  <p:stCondLst>
                                    <p:cond delay="0"/>
                                  </p:stCondLst>
                                  <p:childTnLst>
                                    <p:animEffect transition="out" filter="dissolve">
                                      <p:cBhvr>
                                        <p:cTn id="27" dur="500"/>
                                        <p:tgtEl>
                                          <p:spTgt spid="8"/>
                                        </p:tgtEl>
                                      </p:cBhvr>
                                    </p:animEffect>
                                    <p:set>
                                      <p:cBhvr>
                                        <p:cTn id="28" dur="1" fill="hold">
                                          <p:stCondLst>
                                            <p:cond delay="499"/>
                                          </p:stCondLst>
                                        </p:cTn>
                                        <p:tgtEl>
                                          <p:spTgt spid="8"/>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fade">
                                      <p:cBhvr>
                                        <p:cTn id="36" dur="500"/>
                                        <p:tgtEl>
                                          <p:spTgt spid="3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2"/>
                                        </p:tgtEl>
                                        <p:attrNameLst>
                                          <p:attrName>style.visibility</p:attrName>
                                        </p:attrNameLst>
                                      </p:cBhvr>
                                      <p:to>
                                        <p:strVal val="visible"/>
                                      </p:to>
                                    </p:set>
                                    <p:animEffect transition="in" filter="fade">
                                      <p:cBhvr>
                                        <p:cTn id="42" dur="500"/>
                                        <p:tgtEl>
                                          <p:spTgt spid="32"/>
                                        </p:tgtEl>
                                      </p:cBhvr>
                                    </p:animEffect>
                                  </p:childTnLst>
                                </p:cTn>
                              </p:par>
                              <p:par>
                                <p:cTn id="43" presetID="10" presetClass="entr" presetSubtype="0" fill="hold"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par>
                                <p:cTn id="46" presetID="10" presetClass="entr" presetSubtype="0" fill="hold"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fade">
                                      <p:cBhvr>
                                        <p:cTn id="48" dur="500"/>
                                        <p:tgtEl>
                                          <p:spTgt spid="26"/>
                                        </p:tgtEl>
                                      </p:cBhvr>
                                    </p:animEffect>
                                  </p:childTnLst>
                                </p:cTn>
                              </p:par>
                            </p:childTnLst>
                          </p:cTn>
                        </p:par>
                        <p:par>
                          <p:cTn id="49" fill="hold">
                            <p:stCondLst>
                              <p:cond delay="500"/>
                            </p:stCondLst>
                            <p:childTnLst>
                              <p:par>
                                <p:cTn id="50" presetID="10" presetClass="entr" presetSubtype="0" fill="hold"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500"/>
                                        <p:tgtEl>
                                          <p:spTgt spid="27"/>
                                        </p:tgtEl>
                                      </p:cBhvr>
                                    </p:animEffect>
                                  </p:childTnLst>
                                </p:cTn>
                              </p:par>
                              <p:par>
                                <p:cTn id="53" presetID="10" presetClass="entr" presetSubtype="0" fill="hold" nodeType="with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fade">
                                      <p:cBhvr>
                                        <p:cTn id="55" dur="500"/>
                                        <p:tgtEl>
                                          <p:spTgt spid="25"/>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0"/>
                                        </p:tgtEl>
                                        <p:attrNameLst>
                                          <p:attrName>style.visibility</p:attrName>
                                        </p:attrNameLst>
                                      </p:cBhvr>
                                      <p:to>
                                        <p:strVal val="visible"/>
                                      </p:to>
                                    </p:set>
                                    <p:animEffect transition="in" filter="fade">
                                      <p:cBhvr>
                                        <p:cTn id="58" dur="500"/>
                                        <p:tgtEl>
                                          <p:spTgt spid="30"/>
                                        </p:tgtEl>
                                      </p:cBhvr>
                                    </p:animEffect>
                                  </p:childTnLst>
                                </p:cTn>
                              </p:par>
                              <p:par>
                                <p:cTn id="59" presetID="10" presetClass="entr" presetSubtype="0" fill="hold" grpId="1" nodeType="withEffect">
                                  <p:stCondLst>
                                    <p:cond delay="0"/>
                                  </p:stCondLst>
                                  <p:childTnLst>
                                    <p:set>
                                      <p:cBhvr>
                                        <p:cTn id="60" dur="1" fill="hold">
                                          <p:stCondLst>
                                            <p:cond delay="0"/>
                                          </p:stCondLst>
                                        </p:cTn>
                                        <p:tgtEl>
                                          <p:spTgt spid="30"/>
                                        </p:tgtEl>
                                        <p:attrNameLst>
                                          <p:attrName>style.visibility</p:attrName>
                                        </p:attrNameLst>
                                      </p:cBhvr>
                                      <p:to>
                                        <p:strVal val="visible"/>
                                      </p:to>
                                    </p:set>
                                    <p:animEffect transition="in" filter="fade">
                                      <p:cBhvr>
                                        <p:cTn id="61" dur="500"/>
                                        <p:tgtEl>
                                          <p:spTgt spid="30"/>
                                        </p:tgtEl>
                                      </p:cBhvr>
                                    </p:animEffect>
                                  </p:childTnLst>
                                </p:cTn>
                              </p:par>
                              <p:par>
                                <p:cTn id="62" presetID="9" presetClass="exit" presetSubtype="0" fill="hold" nodeType="withEffect">
                                  <p:stCondLst>
                                    <p:cond delay="0"/>
                                  </p:stCondLst>
                                  <p:childTnLst>
                                    <p:animEffect transition="out" filter="dissolve">
                                      <p:cBhvr>
                                        <p:cTn id="63" dur="500"/>
                                        <p:tgtEl>
                                          <p:spTgt spid="24"/>
                                        </p:tgtEl>
                                      </p:cBhvr>
                                    </p:animEffect>
                                    <p:set>
                                      <p:cBhvr>
                                        <p:cTn id="64" dur="1" fill="hold">
                                          <p:stCondLst>
                                            <p:cond delay="499"/>
                                          </p:stCondLst>
                                        </p:cTn>
                                        <p:tgtEl>
                                          <p:spTgt spid="24"/>
                                        </p:tgtEl>
                                        <p:attrNameLst>
                                          <p:attrName>style.visibility</p:attrName>
                                        </p:attrNameLst>
                                      </p:cBhvr>
                                      <p:to>
                                        <p:strVal val="hidden"/>
                                      </p:to>
                                    </p:set>
                                  </p:childTnLst>
                                </p:cTn>
                              </p:par>
                              <p:par>
                                <p:cTn id="65" presetID="9" presetClass="exit" presetSubtype="0" fill="hold" nodeType="withEffect">
                                  <p:stCondLst>
                                    <p:cond delay="0"/>
                                  </p:stCondLst>
                                  <p:childTnLst>
                                    <p:animEffect transition="out" filter="dissolve">
                                      <p:cBhvr>
                                        <p:cTn id="66" dur="500"/>
                                        <p:tgtEl>
                                          <p:spTgt spid="35"/>
                                        </p:tgtEl>
                                      </p:cBhvr>
                                    </p:animEffect>
                                    <p:set>
                                      <p:cBhvr>
                                        <p:cTn id="67" dur="1" fill="hold">
                                          <p:stCondLst>
                                            <p:cond delay="499"/>
                                          </p:stCondLst>
                                        </p:cTn>
                                        <p:tgtEl>
                                          <p:spTgt spid="35"/>
                                        </p:tgtEl>
                                        <p:attrNameLst>
                                          <p:attrName>style.visibility</p:attrName>
                                        </p:attrNameLst>
                                      </p:cBhvr>
                                      <p:to>
                                        <p:strVal val="hidden"/>
                                      </p:to>
                                    </p:set>
                                  </p:childTnLst>
                                </p:cTn>
                              </p:par>
                              <p:par>
                                <p:cTn id="68" presetID="9" presetClass="exit" presetSubtype="0" fill="hold" nodeType="withEffect">
                                  <p:stCondLst>
                                    <p:cond delay="0"/>
                                  </p:stCondLst>
                                  <p:childTnLst>
                                    <p:animEffect transition="out" filter="dissolve">
                                      <p:cBhvr>
                                        <p:cTn id="69" dur="500"/>
                                        <p:tgtEl>
                                          <p:spTgt spid="16"/>
                                        </p:tgtEl>
                                      </p:cBhvr>
                                    </p:animEffect>
                                    <p:set>
                                      <p:cBhvr>
                                        <p:cTn id="70" dur="1" fill="hold">
                                          <p:stCondLst>
                                            <p:cond delay="499"/>
                                          </p:stCondLst>
                                        </p:cTn>
                                        <p:tgtEl>
                                          <p:spTgt spid="16"/>
                                        </p:tgtEl>
                                        <p:attrNameLst>
                                          <p:attrName>style.visibility</p:attrName>
                                        </p:attrNameLst>
                                      </p:cBhvr>
                                      <p:to>
                                        <p:strVal val="hidden"/>
                                      </p:to>
                                    </p:set>
                                  </p:childTnLst>
                                </p:cTn>
                              </p:par>
                              <p:par>
                                <p:cTn id="71" presetID="9" presetClass="exit" presetSubtype="0" fill="hold" grpId="1" nodeType="withEffect">
                                  <p:stCondLst>
                                    <p:cond delay="0"/>
                                  </p:stCondLst>
                                  <p:childTnLst>
                                    <p:animEffect transition="out" filter="dissolve">
                                      <p:cBhvr>
                                        <p:cTn id="72" dur="500"/>
                                        <p:tgtEl>
                                          <p:spTgt spid="18"/>
                                        </p:tgtEl>
                                      </p:cBhvr>
                                    </p:animEffect>
                                    <p:set>
                                      <p:cBhvr>
                                        <p:cTn id="73" dur="1" fill="hold">
                                          <p:stCondLst>
                                            <p:cond delay="499"/>
                                          </p:stCondLst>
                                        </p:cTn>
                                        <p:tgtEl>
                                          <p:spTgt spid="18"/>
                                        </p:tgtEl>
                                        <p:attrNameLst>
                                          <p:attrName>style.visibility</p:attrName>
                                        </p:attrNameLst>
                                      </p:cBhvr>
                                      <p:to>
                                        <p:strVal val="hidden"/>
                                      </p:to>
                                    </p:set>
                                  </p:childTnLst>
                                </p:cTn>
                              </p:par>
                              <p:par>
                                <p:cTn id="74" presetID="9" presetClass="exit" presetSubtype="0" fill="hold" grpId="1" nodeType="withEffect">
                                  <p:stCondLst>
                                    <p:cond delay="0"/>
                                  </p:stCondLst>
                                  <p:childTnLst>
                                    <p:animEffect transition="out" filter="dissolve">
                                      <p:cBhvr>
                                        <p:cTn id="75" dur="500"/>
                                        <p:tgtEl>
                                          <p:spTgt spid="17"/>
                                        </p:tgtEl>
                                      </p:cBhvr>
                                    </p:animEffect>
                                    <p:set>
                                      <p:cBhvr>
                                        <p:cTn id="76" dur="1" fill="hold">
                                          <p:stCondLst>
                                            <p:cond delay="499"/>
                                          </p:stCondLst>
                                        </p:cTn>
                                        <p:tgtEl>
                                          <p:spTgt spid="17"/>
                                        </p:tgtEl>
                                        <p:attrNameLst>
                                          <p:attrName>style.visibility</p:attrName>
                                        </p:attrNameLst>
                                      </p:cBhvr>
                                      <p:to>
                                        <p:strVal val="hidden"/>
                                      </p:to>
                                    </p:set>
                                  </p:childTnLst>
                                </p:cTn>
                              </p:par>
                              <p:par>
                                <p:cTn id="77" presetID="9" presetClass="exit" presetSubtype="0" fill="hold" grpId="1" nodeType="withEffect">
                                  <p:stCondLst>
                                    <p:cond delay="0"/>
                                  </p:stCondLst>
                                  <p:childTnLst>
                                    <p:animEffect transition="out" filter="dissolve">
                                      <p:cBhvr>
                                        <p:cTn id="78" dur="500"/>
                                        <p:tgtEl>
                                          <p:spTgt spid="20"/>
                                        </p:tgtEl>
                                      </p:cBhvr>
                                    </p:animEffect>
                                    <p:set>
                                      <p:cBhvr>
                                        <p:cTn id="79" dur="1" fill="hold">
                                          <p:stCondLst>
                                            <p:cond delay="499"/>
                                          </p:stCondLst>
                                        </p:cTn>
                                        <p:tgtEl>
                                          <p:spTgt spid="20"/>
                                        </p:tgtEl>
                                        <p:attrNameLst>
                                          <p:attrName>style.visibility</p:attrName>
                                        </p:attrNameLst>
                                      </p:cBhvr>
                                      <p:to>
                                        <p:strVal val="hidden"/>
                                      </p:to>
                                    </p:set>
                                  </p:childTnLst>
                                </p:cTn>
                              </p:par>
                              <p:par>
                                <p:cTn id="80" presetID="9" presetClass="exit" presetSubtype="0" fill="hold" grpId="1" nodeType="withEffect">
                                  <p:stCondLst>
                                    <p:cond delay="0"/>
                                  </p:stCondLst>
                                  <p:childTnLst>
                                    <p:animEffect transition="out" filter="dissolve">
                                      <p:cBhvr>
                                        <p:cTn id="81" dur="500"/>
                                        <p:tgtEl>
                                          <p:spTgt spid="19"/>
                                        </p:tgtEl>
                                      </p:cBhvr>
                                    </p:animEffect>
                                    <p:set>
                                      <p:cBhvr>
                                        <p:cTn id="82" dur="1" fill="hold">
                                          <p:stCondLst>
                                            <p:cond delay="499"/>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p:bldP spid="19" grpId="1"/>
      <p:bldP spid="20" grpId="0"/>
      <p:bldP spid="20" grpId="1"/>
      <p:bldP spid="17" grpId="0" animBg="1"/>
      <p:bldP spid="17" grpId="1" animBg="1"/>
      <p:bldP spid="29" grpId="0"/>
      <p:bldP spid="32" grpId="0"/>
      <p:bldP spid="33" grpId="0"/>
      <p:bldP spid="30" grpId="0"/>
      <p:bldP spid="30"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Table 25"/>
          <p:cNvGraphicFramePr>
            <a:graphicFrameLocks noGrp="1"/>
          </p:cNvGraphicFramePr>
          <p:nvPr>
            <p:extLst/>
          </p:nvPr>
        </p:nvGraphicFramePr>
        <p:xfrm>
          <a:off x="752598" y="1357115"/>
          <a:ext cx="1460501" cy="834390"/>
        </p:xfrm>
        <a:graphic>
          <a:graphicData uri="http://schemas.openxmlformats.org/drawingml/2006/table">
            <a:tbl>
              <a:tblPr firstRow="1" bandRow="1">
                <a:tableStyleId>{5C22544A-7EE6-4342-B048-85BDC9FD1C3A}</a:tableStyleId>
              </a:tblPr>
              <a:tblGrid>
                <a:gridCol w="1460501">
                  <a:extLst>
                    <a:ext uri="{9D8B030D-6E8A-4147-A177-3AD203B41FA5}">
                      <a16:colId xmlns:a16="http://schemas.microsoft.com/office/drawing/2014/main" val="20000"/>
                    </a:ext>
                  </a:extLst>
                </a:gridCol>
              </a:tblGrid>
              <a:tr h="278130">
                <a:tc>
                  <a:txBody>
                    <a:bodyPr/>
                    <a:lstStyle/>
                    <a:p>
                      <a:pPr algn="l"/>
                      <a:r>
                        <a:rPr lang="de-DE" sz="1200" b="0" i="0" dirty="0">
                          <a:solidFill>
                            <a:schemeClr val="accent4">
                              <a:lumMod val="20000"/>
                              <a:lumOff val="80000"/>
                            </a:schemeClr>
                          </a:solidFill>
                          <a:latin typeface="Chalkboard" charset="0"/>
                          <a:ea typeface="Chalkboard" charset="0"/>
                          <a:cs typeface="Chalkboard" charset="0"/>
                        </a:rPr>
                        <a:t>3 : </a:t>
                      </a:r>
                      <a:r>
                        <a:rPr lang="de-DE" sz="1200" b="0" dirty="0">
                          <a:solidFill>
                            <a:schemeClr val="accent4">
                              <a:lumMod val="20000"/>
                              <a:lumOff val="80000"/>
                            </a:schemeClr>
                          </a:solidFill>
                          <a:latin typeface="Andale Mono" charset="0"/>
                          <a:ea typeface="Andale Mono" charset="0"/>
                          <a:cs typeface="Andale Mono" charset="0"/>
                        </a:rPr>
                        <a:t>Schnack</a:t>
                      </a:r>
                      <a:r>
                        <a:rPr lang="de-DE" sz="1200" b="0" baseline="0" dirty="0">
                          <a:solidFill>
                            <a:schemeClr val="accent4">
                              <a:lumMod val="20000"/>
                              <a:lumOff val="80000"/>
                            </a:schemeClr>
                          </a:solidFill>
                          <a:latin typeface="Andale Mono" charset="0"/>
                          <a:ea typeface="Andale Mono" charset="0"/>
                          <a:cs typeface="Andale Mono" charset="0"/>
                        </a:rPr>
                        <a:t>|t1</a:t>
                      </a:r>
                      <a:endParaRPr lang="de-DE" sz="1200" b="0" dirty="0">
                        <a:solidFill>
                          <a:schemeClr val="accent4">
                            <a:lumMod val="20000"/>
                            <a:lumOff val="80000"/>
                          </a:schemeClr>
                        </a:solidFill>
                        <a:latin typeface="Andale Mono" charset="0"/>
                        <a:ea typeface="Andale Mono" charset="0"/>
                        <a:cs typeface="Andale Mono" charset="0"/>
                      </a:endParaRPr>
                    </a:p>
                  </a:txBody>
                  <a:tcPr marL="68580" marR="68580" marT="34290" marB="34290">
                    <a:lnL w="12700" cmpd="sng">
                      <a:noFill/>
                    </a:lnL>
                    <a:lnR w="12700" cap="flat" cmpd="sng" algn="ctr">
                      <a:noFill/>
                      <a:prstDash val="solid"/>
                      <a:round/>
                      <a:headEnd type="none" w="med" len="med"/>
                      <a:tailEnd type="none" w="med" len="med"/>
                    </a:lnR>
                    <a:lnT w="12700" cmpd="sng">
                      <a:noFill/>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0"/>
                  </a:ext>
                </a:extLst>
              </a:tr>
              <a:tr h="278130">
                <a:tc>
                  <a:txBody>
                    <a:bodyPr/>
                    <a:lstStyle/>
                    <a:p>
                      <a:pPr algn="l"/>
                      <a:r>
                        <a:rPr lang="de-DE" sz="1200" b="0" i="0" dirty="0">
                          <a:solidFill>
                            <a:schemeClr val="accent4">
                              <a:lumMod val="20000"/>
                              <a:lumOff val="80000"/>
                            </a:schemeClr>
                          </a:solidFill>
                          <a:latin typeface="Chalkboard" charset="0"/>
                          <a:ea typeface="Chalkboard" charset="0"/>
                          <a:cs typeface="Chalkboard" charset="0"/>
                        </a:rPr>
                        <a:t>4</a:t>
                      </a:r>
                      <a:r>
                        <a:rPr lang="de-DE" sz="1200" b="0" i="0" baseline="0" dirty="0">
                          <a:solidFill>
                            <a:schemeClr val="accent4">
                              <a:lumMod val="20000"/>
                              <a:lumOff val="80000"/>
                            </a:schemeClr>
                          </a:solidFill>
                          <a:latin typeface="Chalkboard" charset="0"/>
                          <a:ea typeface="Chalkboard" charset="0"/>
                          <a:cs typeface="Chalkboard" charset="0"/>
                        </a:rPr>
                        <a:t> : </a:t>
                      </a:r>
                      <a:r>
                        <a:rPr lang="de-DE" sz="1200" b="0" i="0" dirty="0" err="1">
                          <a:solidFill>
                            <a:schemeClr val="accent4">
                              <a:lumMod val="20000"/>
                              <a:lumOff val="80000"/>
                            </a:schemeClr>
                          </a:solidFill>
                          <a:latin typeface="Andale Mono" charset="0"/>
                          <a:ea typeface="Andale Mono" charset="0"/>
                          <a:cs typeface="Andale Mono" charset="0"/>
                        </a:rPr>
                        <a:t>Benett</a:t>
                      </a:r>
                      <a:r>
                        <a:rPr lang="de-DE" sz="1200" b="0" i="0" dirty="0">
                          <a:solidFill>
                            <a:schemeClr val="accent4">
                              <a:lumMod val="20000"/>
                              <a:lumOff val="80000"/>
                            </a:schemeClr>
                          </a:solidFill>
                          <a:latin typeface="Andale Mono" charset="0"/>
                          <a:ea typeface="Andale Mono" charset="0"/>
                          <a:cs typeface="Andale Mono" charset="0"/>
                        </a:rPr>
                        <a:t> |t2</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50000"/>
                      </a:schemeClr>
                    </a:solidFill>
                  </a:tcPr>
                </a:tc>
                <a:extLst>
                  <a:ext uri="{0D108BD9-81ED-4DB2-BD59-A6C34878D82A}">
                    <a16:rowId xmlns:a16="http://schemas.microsoft.com/office/drawing/2014/main" val="10001"/>
                  </a:ext>
                </a:extLst>
              </a:tr>
              <a:tr h="278130">
                <a:tc>
                  <a:txBody>
                    <a:bodyPr/>
                    <a:lstStyle/>
                    <a:p>
                      <a:pPr algn="l"/>
                      <a:r>
                        <a:rPr lang="de-DE" sz="1200" b="0" i="0" dirty="0">
                          <a:solidFill>
                            <a:schemeClr val="accent4">
                              <a:lumMod val="20000"/>
                              <a:lumOff val="80000"/>
                            </a:schemeClr>
                          </a:solidFill>
                          <a:latin typeface="Chalkboard" charset="0"/>
                          <a:ea typeface="Chalkboard" charset="0"/>
                          <a:cs typeface="Chalkboard" charset="0"/>
                        </a:rPr>
                        <a:t>5</a:t>
                      </a:r>
                      <a:r>
                        <a:rPr lang="de-DE" sz="1200" b="0" i="0" baseline="0" dirty="0">
                          <a:solidFill>
                            <a:schemeClr val="accent4">
                              <a:lumMod val="20000"/>
                              <a:lumOff val="80000"/>
                            </a:schemeClr>
                          </a:solidFill>
                          <a:latin typeface="Chalkboard" charset="0"/>
                          <a:ea typeface="Chalkboard" charset="0"/>
                          <a:cs typeface="Chalkboard" charset="0"/>
                        </a:rPr>
                        <a:t> : </a:t>
                      </a:r>
                      <a:r>
                        <a:rPr lang="de-DE" sz="1200" b="0" dirty="0">
                          <a:solidFill>
                            <a:schemeClr val="accent4">
                              <a:lumMod val="20000"/>
                              <a:lumOff val="80000"/>
                            </a:schemeClr>
                          </a:solidFill>
                          <a:latin typeface="Andale Mono" charset="0"/>
                          <a:ea typeface="Andale Mono" charset="0"/>
                          <a:cs typeface="Andale Mono" charset="0"/>
                        </a:rPr>
                        <a:t>Stupp  |t3</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2"/>
                  </a:ext>
                </a:extLst>
              </a:tr>
            </a:tbl>
          </a:graphicData>
        </a:graphic>
      </p:graphicFrame>
      <p:sp>
        <p:nvSpPr>
          <p:cNvPr id="32" name="TextBox 31"/>
          <p:cNvSpPr txBox="1"/>
          <p:nvPr/>
        </p:nvSpPr>
        <p:spPr>
          <a:xfrm>
            <a:off x="457200" y="1357116"/>
            <a:ext cx="255456" cy="840458"/>
          </a:xfrm>
          <a:prstGeom prst="rect">
            <a:avLst/>
          </a:prstGeom>
          <a:solidFill>
            <a:schemeClr val="accent4">
              <a:lumMod val="75000"/>
            </a:schemeClr>
          </a:solidFill>
          <a:ln>
            <a:noFill/>
            <a:prstDash val="dash"/>
          </a:ln>
        </p:spPr>
        <p:txBody>
          <a:bodyPr wrap="square" rtlCol="0">
            <a:noAutofit/>
          </a:bodyPr>
          <a:lstStyle/>
          <a:p>
            <a:r>
              <a:rPr lang="de-DE" sz="1050" dirty="0">
                <a:solidFill>
                  <a:schemeClr val="accent4">
                    <a:lumMod val="20000"/>
                    <a:lumOff val="80000"/>
                  </a:schemeClr>
                </a:solidFill>
                <a:latin typeface="Andale Mono" charset="0"/>
                <a:ea typeface="Andale Mono" charset="0"/>
                <a:cs typeface="Andale Mono" charset="0"/>
              </a:rPr>
              <a:t>INDEX</a:t>
            </a:r>
          </a:p>
        </p:txBody>
      </p:sp>
      <p:graphicFrame>
        <p:nvGraphicFramePr>
          <p:cNvPr id="30" name="Table 29"/>
          <p:cNvGraphicFramePr>
            <a:graphicFrameLocks noGrp="1"/>
          </p:cNvGraphicFramePr>
          <p:nvPr>
            <p:extLst/>
          </p:nvPr>
        </p:nvGraphicFramePr>
        <p:xfrm>
          <a:off x="2902613" y="1363184"/>
          <a:ext cx="1460501" cy="834390"/>
        </p:xfrm>
        <a:graphic>
          <a:graphicData uri="http://schemas.openxmlformats.org/drawingml/2006/table">
            <a:tbl>
              <a:tblPr firstRow="1" bandRow="1">
                <a:tableStyleId>{5C22544A-7EE6-4342-B048-85BDC9FD1C3A}</a:tableStyleId>
              </a:tblPr>
              <a:tblGrid>
                <a:gridCol w="1460501">
                  <a:extLst>
                    <a:ext uri="{9D8B030D-6E8A-4147-A177-3AD203B41FA5}">
                      <a16:colId xmlns:a16="http://schemas.microsoft.com/office/drawing/2014/main" val="20000"/>
                    </a:ext>
                  </a:extLst>
                </a:gridCol>
              </a:tblGrid>
              <a:tr h="278130">
                <a:tc>
                  <a:txBody>
                    <a:bodyPr/>
                    <a:lstStyle/>
                    <a:p>
                      <a:pPr algn="l"/>
                      <a:r>
                        <a:rPr lang="de-DE" sz="1200" b="0" i="0" dirty="0">
                          <a:solidFill>
                            <a:schemeClr val="accent4">
                              <a:lumMod val="20000"/>
                              <a:lumOff val="80000"/>
                            </a:schemeClr>
                          </a:solidFill>
                          <a:latin typeface="Chalkboard" charset="0"/>
                          <a:ea typeface="Chalkboard" charset="0"/>
                          <a:cs typeface="Chalkboard" charset="0"/>
                        </a:rPr>
                        <a:t>6 : </a:t>
                      </a:r>
                      <a:r>
                        <a:rPr lang="de-DE" sz="1200" b="0" dirty="0">
                          <a:solidFill>
                            <a:schemeClr val="accent4">
                              <a:lumMod val="20000"/>
                              <a:lumOff val="80000"/>
                            </a:schemeClr>
                          </a:solidFill>
                          <a:latin typeface="Andale Mono" charset="0"/>
                          <a:ea typeface="Andale Mono" charset="0"/>
                          <a:cs typeface="Andale Mono" charset="0"/>
                        </a:rPr>
                        <a:t>Hermann |t4</a:t>
                      </a:r>
                    </a:p>
                  </a:txBody>
                  <a:tcPr marL="68580" marR="68580" marT="34290" marB="34290">
                    <a:lnL w="12700" cmpd="sng">
                      <a:noFill/>
                    </a:lnL>
                    <a:lnR w="12700" cap="flat" cmpd="sng" algn="ctr">
                      <a:noFill/>
                      <a:prstDash val="solid"/>
                      <a:round/>
                      <a:headEnd type="none" w="med" len="med"/>
                      <a:tailEnd type="none" w="med" len="med"/>
                    </a:lnR>
                    <a:lnT w="12700" cmpd="sng">
                      <a:noFill/>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0"/>
                  </a:ext>
                </a:extLst>
              </a:tr>
              <a:tr h="278130">
                <a:tc>
                  <a:txBody>
                    <a:bodyPr/>
                    <a:lstStyle/>
                    <a:p>
                      <a:pPr algn="l"/>
                      <a:r>
                        <a:rPr lang="de-DE" sz="1200" b="0" i="0" dirty="0">
                          <a:solidFill>
                            <a:schemeClr val="accent4">
                              <a:lumMod val="20000"/>
                              <a:lumOff val="80000"/>
                            </a:schemeClr>
                          </a:solidFill>
                          <a:latin typeface="Chalkboard" charset="0"/>
                          <a:ea typeface="Chalkboard" charset="0"/>
                          <a:cs typeface="Chalkboard" charset="0"/>
                        </a:rPr>
                        <a:t>7</a:t>
                      </a:r>
                      <a:r>
                        <a:rPr lang="de-DE" sz="1200" b="0" i="0" baseline="0" dirty="0">
                          <a:solidFill>
                            <a:schemeClr val="accent4">
                              <a:lumMod val="20000"/>
                              <a:lumOff val="80000"/>
                            </a:schemeClr>
                          </a:solidFill>
                          <a:latin typeface="Chalkboard" charset="0"/>
                          <a:ea typeface="Chalkboard" charset="0"/>
                          <a:cs typeface="Chalkboard" charset="0"/>
                        </a:rPr>
                        <a:t> : </a:t>
                      </a:r>
                      <a:r>
                        <a:rPr lang="de-DE" sz="1200" b="0" i="0" dirty="0">
                          <a:solidFill>
                            <a:schemeClr val="accent4">
                              <a:lumMod val="20000"/>
                              <a:lumOff val="80000"/>
                            </a:schemeClr>
                          </a:solidFill>
                          <a:latin typeface="Andale Mono" charset="0"/>
                          <a:ea typeface="Andale Mono" charset="0"/>
                          <a:cs typeface="Andale Mono" charset="0"/>
                        </a:rPr>
                        <a:t>Willhelm|t5</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1"/>
                  </a:ext>
                </a:extLst>
              </a:tr>
              <a:tr h="278130">
                <a:tc>
                  <a:txBody>
                    <a:bodyPr/>
                    <a:lstStyle/>
                    <a:p>
                      <a:pPr algn="l"/>
                      <a:r>
                        <a:rPr lang="de-DE" sz="1200" b="0" i="0" dirty="0">
                          <a:solidFill>
                            <a:schemeClr val="accent4">
                              <a:lumMod val="20000"/>
                              <a:lumOff val="80000"/>
                            </a:schemeClr>
                          </a:solidFill>
                          <a:latin typeface="Chalkboard" charset="0"/>
                          <a:ea typeface="Chalkboard" charset="0"/>
                          <a:cs typeface="Chalkboard" charset="0"/>
                        </a:rPr>
                        <a:t>8</a:t>
                      </a:r>
                      <a:r>
                        <a:rPr lang="de-DE" sz="1200" b="0" i="0" baseline="0" dirty="0">
                          <a:solidFill>
                            <a:schemeClr val="accent4">
                              <a:lumMod val="20000"/>
                              <a:lumOff val="80000"/>
                            </a:schemeClr>
                          </a:solidFill>
                          <a:latin typeface="Chalkboard" charset="0"/>
                          <a:ea typeface="Chalkboard" charset="0"/>
                          <a:cs typeface="Chalkboard" charset="0"/>
                        </a:rPr>
                        <a:t> : </a:t>
                      </a:r>
                      <a:r>
                        <a:rPr lang="de-DE" sz="1200" b="0" dirty="0">
                          <a:solidFill>
                            <a:schemeClr val="accent4">
                              <a:lumMod val="20000"/>
                              <a:lumOff val="80000"/>
                            </a:schemeClr>
                          </a:solidFill>
                          <a:latin typeface="Andale Mono" charset="0"/>
                          <a:ea typeface="Andale Mono" charset="0"/>
                          <a:cs typeface="Andale Mono" charset="0"/>
                        </a:rPr>
                        <a:t>Heinrich|t6</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2"/>
                  </a:ext>
                </a:extLst>
              </a:tr>
            </a:tbl>
          </a:graphicData>
        </a:graphic>
      </p:graphicFrame>
      <p:sp>
        <p:nvSpPr>
          <p:cNvPr id="37" name="TextBox 36"/>
          <p:cNvSpPr txBox="1"/>
          <p:nvPr/>
        </p:nvSpPr>
        <p:spPr>
          <a:xfrm>
            <a:off x="2676582" y="1357116"/>
            <a:ext cx="186090" cy="854389"/>
          </a:xfrm>
          <a:prstGeom prst="rect">
            <a:avLst/>
          </a:prstGeom>
          <a:solidFill>
            <a:schemeClr val="accent4">
              <a:lumMod val="75000"/>
            </a:schemeClr>
          </a:solidFill>
          <a:ln>
            <a:noFill/>
            <a:prstDash val="dash"/>
          </a:ln>
        </p:spPr>
        <p:txBody>
          <a:bodyPr wrap="square" rtlCol="0">
            <a:noAutofit/>
          </a:bodyPr>
          <a:lstStyle/>
          <a:p>
            <a:r>
              <a:rPr lang="de-DE" sz="1050" dirty="0">
                <a:solidFill>
                  <a:schemeClr val="accent4">
                    <a:lumMod val="20000"/>
                    <a:lumOff val="80000"/>
                  </a:schemeClr>
                </a:solidFill>
                <a:latin typeface="Andale Mono" charset="0"/>
                <a:ea typeface="Andale Mono" charset="0"/>
                <a:cs typeface="Andale Mono" charset="0"/>
              </a:rPr>
              <a:t>INDEX</a:t>
            </a:r>
          </a:p>
        </p:txBody>
      </p:sp>
      <p:graphicFrame>
        <p:nvGraphicFramePr>
          <p:cNvPr id="38" name="Table 37"/>
          <p:cNvGraphicFramePr>
            <a:graphicFrameLocks noGrp="1"/>
          </p:cNvGraphicFramePr>
          <p:nvPr>
            <p:extLst/>
          </p:nvPr>
        </p:nvGraphicFramePr>
        <p:xfrm>
          <a:off x="5134098" y="1369816"/>
          <a:ext cx="1460501" cy="823475"/>
        </p:xfrm>
        <a:graphic>
          <a:graphicData uri="http://schemas.openxmlformats.org/drawingml/2006/table">
            <a:tbl>
              <a:tblPr firstRow="1" bandRow="1">
                <a:tableStyleId>{5C22544A-7EE6-4342-B048-85BDC9FD1C3A}</a:tableStyleId>
              </a:tblPr>
              <a:tblGrid>
                <a:gridCol w="1460501">
                  <a:extLst>
                    <a:ext uri="{9D8B030D-6E8A-4147-A177-3AD203B41FA5}">
                      <a16:colId xmlns:a16="http://schemas.microsoft.com/office/drawing/2014/main" val="20000"/>
                    </a:ext>
                  </a:extLst>
                </a:gridCol>
              </a:tblGrid>
              <a:tr h="293885">
                <a:tc>
                  <a:txBody>
                    <a:bodyPr/>
                    <a:lstStyle/>
                    <a:p>
                      <a:pPr algn="l"/>
                      <a:r>
                        <a:rPr lang="de-DE" sz="1200" b="0" i="0" dirty="0">
                          <a:solidFill>
                            <a:schemeClr val="accent4">
                              <a:lumMod val="20000"/>
                              <a:lumOff val="80000"/>
                            </a:schemeClr>
                          </a:solidFill>
                          <a:latin typeface="Chalkboard" charset="0"/>
                          <a:ea typeface="Chalkboard" charset="0"/>
                          <a:cs typeface="Chalkboard" charset="0"/>
                        </a:rPr>
                        <a:t>9 : </a:t>
                      </a:r>
                      <a:r>
                        <a:rPr lang="de-DE" sz="1200" b="0" dirty="0" err="1">
                          <a:solidFill>
                            <a:schemeClr val="accent4">
                              <a:lumMod val="20000"/>
                              <a:lumOff val="80000"/>
                            </a:schemeClr>
                          </a:solidFill>
                          <a:latin typeface="Andale Mono" charset="0"/>
                          <a:ea typeface="Andale Mono" charset="0"/>
                          <a:cs typeface="Andale Mono" charset="0"/>
                        </a:rPr>
                        <a:t>Marhoul</a:t>
                      </a:r>
                      <a:r>
                        <a:rPr lang="de-DE" sz="1200" b="0" dirty="0">
                          <a:solidFill>
                            <a:schemeClr val="accent4">
                              <a:lumMod val="20000"/>
                              <a:lumOff val="80000"/>
                            </a:schemeClr>
                          </a:solidFill>
                          <a:latin typeface="Andale Mono" charset="0"/>
                          <a:ea typeface="Andale Mono" charset="0"/>
                          <a:cs typeface="Andale Mono" charset="0"/>
                        </a:rPr>
                        <a:t> |t7</a:t>
                      </a:r>
                    </a:p>
                  </a:txBody>
                  <a:tcPr marL="68580" marR="68580" marT="34290" marB="34290">
                    <a:lnL w="12700" cmpd="sng">
                      <a:noFill/>
                    </a:lnL>
                    <a:lnR w="12700" cap="flat" cmpd="sng" algn="ctr">
                      <a:noFill/>
                      <a:prstDash val="solid"/>
                      <a:round/>
                      <a:headEnd type="none" w="med" len="med"/>
                      <a:tailEnd type="none" w="med" len="med"/>
                    </a:lnR>
                    <a:lnT w="12700" cmpd="sng">
                      <a:noFill/>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0"/>
                  </a:ext>
                </a:extLst>
              </a:tr>
              <a:tr h="251460">
                <a:tc>
                  <a:txBody>
                    <a:bodyPr/>
                    <a:lstStyle/>
                    <a:p>
                      <a:pPr algn="l"/>
                      <a:r>
                        <a:rPr lang="de-DE" sz="1200" b="0" i="0" dirty="0">
                          <a:solidFill>
                            <a:schemeClr val="accent4">
                              <a:lumMod val="20000"/>
                              <a:lumOff val="80000"/>
                            </a:schemeClr>
                          </a:solidFill>
                          <a:latin typeface="Chalkboard" charset="0"/>
                          <a:ea typeface="Chalkboard" charset="0"/>
                          <a:cs typeface="Chalkboard" charset="0"/>
                        </a:rPr>
                        <a:t>4 </a:t>
                      </a:r>
                      <a:r>
                        <a:rPr lang="de-DE" sz="1200" b="0" i="0" baseline="0" dirty="0">
                          <a:solidFill>
                            <a:schemeClr val="accent4">
                              <a:lumMod val="20000"/>
                              <a:lumOff val="80000"/>
                            </a:schemeClr>
                          </a:solidFill>
                          <a:latin typeface="Chalkboard" charset="0"/>
                          <a:ea typeface="Chalkboard" charset="0"/>
                          <a:cs typeface="Chalkboard" charset="0"/>
                        </a:rPr>
                        <a:t>: </a:t>
                      </a:r>
                      <a:r>
                        <a:rPr lang="de-DE" sz="1200" b="0" i="0" dirty="0">
                          <a:solidFill>
                            <a:schemeClr val="accent4">
                              <a:lumMod val="20000"/>
                              <a:lumOff val="80000"/>
                            </a:schemeClr>
                          </a:solidFill>
                          <a:latin typeface="Andale Mono" charset="0"/>
                          <a:ea typeface="Andale Mono" charset="0"/>
                          <a:cs typeface="Andale Mono" charset="0"/>
                        </a:rPr>
                        <a:t>Vincent |t8</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50000"/>
                      </a:schemeClr>
                    </a:solidFill>
                  </a:tcPr>
                </a:tc>
                <a:extLst>
                  <a:ext uri="{0D108BD9-81ED-4DB2-BD59-A6C34878D82A}">
                    <a16:rowId xmlns:a16="http://schemas.microsoft.com/office/drawing/2014/main" val="10001"/>
                  </a:ext>
                </a:extLst>
              </a:tr>
              <a:tr h="278130">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de-DE" sz="1200" b="0" i="0" baseline="0" dirty="0">
                          <a:solidFill>
                            <a:schemeClr val="accent4">
                              <a:lumMod val="20000"/>
                              <a:lumOff val="80000"/>
                            </a:schemeClr>
                          </a:solidFill>
                          <a:latin typeface="Chalkboard" charset="0"/>
                          <a:ea typeface="Chalkboard" charset="0"/>
                          <a:cs typeface="Chalkboard" charset="0"/>
                        </a:rPr>
                        <a:t>2 : </a:t>
                      </a:r>
                      <a:r>
                        <a:rPr lang="de-DE" sz="1200" b="0" dirty="0">
                          <a:solidFill>
                            <a:schemeClr val="accent4">
                              <a:lumMod val="20000"/>
                              <a:lumOff val="80000"/>
                            </a:schemeClr>
                          </a:solidFill>
                          <a:latin typeface="Andale Mono" charset="0"/>
                          <a:ea typeface="Andale Mono" charset="0"/>
                          <a:cs typeface="Andale Mono" charset="0"/>
                        </a:rPr>
                        <a:t>Ambridge|t9</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2"/>
                  </a:ext>
                </a:extLst>
              </a:tr>
            </a:tbl>
          </a:graphicData>
        </a:graphic>
      </p:graphicFrame>
      <p:sp>
        <p:nvSpPr>
          <p:cNvPr id="39" name="TextBox 38"/>
          <p:cNvSpPr txBox="1"/>
          <p:nvPr/>
        </p:nvSpPr>
        <p:spPr>
          <a:xfrm>
            <a:off x="4897588" y="1369816"/>
            <a:ext cx="196568" cy="827758"/>
          </a:xfrm>
          <a:prstGeom prst="rect">
            <a:avLst/>
          </a:prstGeom>
          <a:solidFill>
            <a:schemeClr val="accent4">
              <a:lumMod val="75000"/>
            </a:schemeClr>
          </a:solidFill>
          <a:ln>
            <a:noFill/>
            <a:prstDash val="dash"/>
          </a:ln>
        </p:spPr>
        <p:txBody>
          <a:bodyPr wrap="square" rtlCol="0">
            <a:noAutofit/>
          </a:bodyPr>
          <a:lstStyle/>
          <a:p>
            <a:r>
              <a:rPr lang="de-DE" sz="1050" dirty="0">
                <a:solidFill>
                  <a:schemeClr val="accent4">
                    <a:lumMod val="20000"/>
                    <a:lumOff val="80000"/>
                  </a:schemeClr>
                </a:solidFill>
                <a:latin typeface="Andale Mono" charset="0"/>
                <a:ea typeface="Andale Mono" charset="0"/>
                <a:cs typeface="Andale Mono" charset="0"/>
              </a:rPr>
              <a:t>INDEX</a:t>
            </a:r>
          </a:p>
        </p:txBody>
      </p:sp>
      <p:cxnSp>
        <p:nvCxnSpPr>
          <p:cNvPr id="3" name="Straight Arrow Connector 2"/>
          <p:cNvCxnSpPr/>
          <p:nvPr/>
        </p:nvCxnSpPr>
        <p:spPr>
          <a:xfrm>
            <a:off x="376705" y="3002150"/>
            <a:ext cx="68580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704957" y="1063502"/>
            <a:ext cx="1386918" cy="253916"/>
          </a:xfrm>
          <a:prstGeom prst="rect">
            <a:avLst/>
          </a:prstGeom>
          <a:noFill/>
          <a:ln>
            <a:noFill/>
            <a:prstDash val="dash"/>
          </a:ln>
        </p:spPr>
        <p:txBody>
          <a:bodyPr wrap="none" rtlCol="0">
            <a:spAutoFit/>
          </a:bodyPr>
          <a:lstStyle/>
          <a:p>
            <a:r>
              <a:rPr lang="de-DE" sz="1050" dirty="0">
                <a:latin typeface="Andale Mono" charset="0"/>
                <a:ea typeface="Andale Mono" charset="0"/>
                <a:cs typeface="Andale Mono" charset="0"/>
              </a:rPr>
              <a:t>SSTABLE_SALES_1</a:t>
            </a:r>
          </a:p>
        </p:txBody>
      </p:sp>
      <p:sp>
        <p:nvSpPr>
          <p:cNvPr id="41" name="TextBox 40"/>
          <p:cNvSpPr txBox="1"/>
          <p:nvPr/>
        </p:nvSpPr>
        <p:spPr>
          <a:xfrm>
            <a:off x="2617944" y="1069571"/>
            <a:ext cx="1386918" cy="253916"/>
          </a:xfrm>
          <a:prstGeom prst="rect">
            <a:avLst/>
          </a:prstGeom>
          <a:noFill/>
          <a:ln>
            <a:noFill/>
            <a:prstDash val="dash"/>
          </a:ln>
        </p:spPr>
        <p:txBody>
          <a:bodyPr wrap="none" rtlCol="0">
            <a:spAutoFit/>
          </a:bodyPr>
          <a:lstStyle/>
          <a:p>
            <a:r>
              <a:rPr lang="de-DE" sz="1050">
                <a:latin typeface="Andale Mono" charset="0"/>
                <a:ea typeface="Andale Mono" charset="0"/>
                <a:cs typeface="Andale Mono" charset="0"/>
              </a:rPr>
              <a:t>SSTABLE_SALES_2</a:t>
            </a:r>
            <a:endParaRPr lang="de-DE" sz="1050" dirty="0">
              <a:latin typeface="Andale Mono" charset="0"/>
              <a:ea typeface="Andale Mono" charset="0"/>
              <a:cs typeface="Andale Mono" charset="0"/>
            </a:endParaRPr>
          </a:p>
        </p:txBody>
      </p:sp>
      <p:sp>
        <p:nvSpPr>
          <p:cNvPr id="42" name="TextBox 41"/>
          <p:cNvSpPr txBox="1"/>
          <p:nvPr/>
        </p:nvSpPr>
        <p:spPr>
          <a:xfrm>
            <a:off x="4835648" y="1085603"/>
            <a:ext cx="1386918" cy="253916"/>
          </a:xfrm>
          <a:prstGeom prst="rect">
            <a:avLst/>
          </a:prstGeom>
          <a:noFill/>
          <a:ln>
            <a:noFill/>
            <a:prstDash val="dash"/>
          </a:ln>
        </p:spPr>
        <p:txBody>
          <a:bodyPr wrap="none" rtlCol="0">
            <a:spAutoFit/>
          </a:bodyPr>
          <a:lstStyle/>
          <a:p>
            <a:r>
              <a:rPr lang="de-DE" sz="1050" dirty="0">
                <a:latin typeface="Andale Mono" charset="0"/>
                <a:ea typeface="Andale Mono" charset="0"/>
                <a:cs typeface="Andale Mono" charset="0"/>
              </a:rPr>
              <a:t>SSTABLE_SALES_3</a:t>
            </a:r>
          </a:p>
        </p:txBody>
      </p:sp>
      <p:cxnSp>
        <p:nvCxnSpPr>
          <p:cNvPr id="43" name="Straight Arrow Connector 42"/>
          <p:cNvCxnSpPr/>
          <p:nvPr/>
        </p:nvCxnSpPr>
        <p:spPr>
          <a:xfrm>
            <a:off x="1356902" y="409818"/>
            <a:ext cx="0" cy="653684"/>
          </a:xfrm>
          <a:prstGeom prst="straightConnector1">
            <a:avLst/>
          </a:prstGeom>
          <a:ln w="79375">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1396253" y="500238"/>
            <a:ext cx="745717" cy="253916"/>
          </a:xfrm>
          <a:prstGeom prst="rect">
            <a:avLst/>
          </a:prstGeom>
          <a:noFill/>
          <a:ln>
            <a:noFill/>
            <a:prstDash val="dash"/>
          </a:ln>
        </p:spPr>
        <p:txBody>
          <a:bodyPr wrap="none" rtlCol="0">
            <a:spAutoFit/>
          </a:bodyPr>
          <a:lstStyle/>
          <a:p>
            <a:r>
              <a:rPr lang="de-DE" sz="1050" dirty="0">
                <a:latin typeface="Andale Mono" charset="0"/>
                <a:ea typeface="Andale Mono" charset="0"/>
                <a:cs typeface="Andale Mono" charset="0"/>
              </a:rPr>
              <a:t>FLUSH 1</a:t>
            </a:r>
          </a:p>
        </p:txBody>
      </p:sp>
      <p:cxnSp>
        <p:nvCxnSpPr>
          <p:cNvPr id="45" name="Straight Arrow Connector 44"/>
          <p:cNvCxnSpPr/>
          <p:nvPr/>
        </p:nvCxnSpPr>
        <p:spPr>
          <a:xfrm>
            <a:off x="3414302" y="409818"/>
            <a:ext cx="0" cy="653684"/>
          </a:xfrm>
          <a:prstGeom prst="straightConnector1">
            <a:avLst/>
          </a:prstGeom>
          <a:ln w="79375">
            <a:tailEnd type="triangle"/>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3453653" y="500238"/>
            <a:ext cx="745717" cy="253916"/>
          </a:xfrm>
          <a:prstGeom prst="rect">
            <a:avLst/>
          </a:prstGeom>
          <a:noFill/>
          <a:ln>
            <a:noFill/>
            <a:prstDash val="dash"/>
          </a:ln>
        </p:spPr>
        <p:txBody>
          <a:bodyPr wrap="none" rtlCol="0">
            <a:spAutoFit/>
          </a:bodyPr>
          <a:lstStyle/>
          <a:p>
            <a:r>
              <a:rPr lang="de-DE" sz="1050" dirty="0">
                <a:latin typeface="Andale Mono" charset="0"/>
                <a:ea typeface="Andale Mono" charset="0"/>
                <a:cs typeface="Andale Mono" charset="0"/>
              </a:rPr>
              <a:t>FLUSH 2</a:t>
            </a:r>
          </a:p>
        </p:txBody>
      </p:sp>
      <p:cxnSp>
        <p:nvCxnSpPr>
          <p:cNvPr id="47" name="Straight Arrow Connector 46"/>
          <p:cNvCxnSpPr/>
          <p:nvPr/>
        </p:nvCxnSpPr>
        <p:spPr>
          <a:xfrm>
            <a:off x="5596213" y="409818"/>
            <a:ext cx="0" cy="653684"/>
          </a:xfrm>
          <a:prstGeom prst="straightConnector1">
            <a:avLst/>
          </a:prstGeom>
          <a:ln w="79375">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635563" y="500238"/>
            <a:ext cx="745717" cy="253916"/>
          </a:xfrm>
          <a:prstGeom prst="rect">
            <a:avLst/>
          </a:prstGeom>
          <a:noFill/>
          <a:ln>
            <a:noFill/>
            <a:prstDash val="dash"/>
          </a:ln>
        </p:spPr>
        <p:txBody>
          <a:bodyPr wrap="none" rtlCol="0">
            <a:spAutoFit/>
          </a:bodyPr>
          <a:lstStyle/>
          <a:p>
            <a:r>
              <a:rPr lang="de-DE" sz="1050" dirty="0">
                <a:latin typeface="Andale Mono" charset="0"/>
                <a:ea typeface="Andale Mono" charset="0"/>
                <a:cs typeface="Andale Mono" charset="0"/>
              </a:rPr>
              <a:t>FLUSH 3</a:t>
            </a:r>
          </a:p>
        </p:txBody>
      </p:sp>
      <p:sp>
        <p:nvSpPr>
          <p:cNvPr id="49" name="TextBox 48"/>
          <p:cNvSpPr txBox="1"/>
          <p:nvPr/>
        </p:nvSpPr>
        <p:spPr>
          <a:xfrm>
            <a:off x="6594599" y="2682503"/>
            <a:ext cx="646331" cy="323165"/>
          </a:xfrm>
          <a:prstGeom prst="rect">
            <a:avLst/>
          </a:prstGeom>
          <a:noFill/>
          <a:ln>
            <a:noFill/>
            <a:prstDash val="dash"/>
          </a:ln>
        </p:spPr>
        <p:txBody>
          <a:bodyPr wrap="none" rtlCol="0">
            <a:spAutoFit/>
          </a:bodyPr>
          <a:lstStyle/>
          <a:p>
            <a:r>
              <a:rPr lang="de-DE" sz="1500" b="1">
                <a:latin typeface="Andale Mono" charset="0"/>
                <a:ea typeface="Andale Mono" charset="0"/>
                <a:cs typeface="Andale Mono" charset="0"/>
              </a:rPr>
              <a:t>TIME</a:t>
            </a:r>
            <a:endParaRPr lang="de-DE" sz="1500" b="1" dirty="0">
              <a:latin typeface="Andale Mono" charset="0"/>
              <a:ea typeface="Andale Mono" charset="0"/>
              <a:cs typeface="Andale Mono" charset="0"/>
            </a:endParaRPr>
          </a:p>
        </p:txBody>
      </p:sp>
      <p:graphicFrame>
        <p:nvGraphicFramePr>
          <p:cNvPr id="50" name="Table 49"/>
          <p:cNvGraphicFramePr>
            <a:graphicFrameLocks noGrp="1"/>
          </p:cNvGraphicFramePr>
          <p:nvPr>
            <p:extLst/>
          </p:nvPr>
        </p:nvGraphicFramePr>
        <p:xfrm>
          <a:off x="3727482" y="3131783"/>
          <a:ext cx="1689036" cy="1889760"/>
        </p:xfrm>
        <a:graphic>
          <a:graphicData uri="http://schemas.openxmlformats.org/drawingml/2006/table">
            <a:tbl>
              <a:tblPr firstRow="1" bandRow="1">
                <a:tableStyleId>{5C22544A-7EE6-4342-B048-85BDC9FD1C3A}</a:tableStyleId>
              </a:tblPr>
              <a:tblGrid>
                <a:gridCol w="1689036">
                  <a:extLst>
                    <a:ext uri="{9D8B030D-6E8A-4147-A177-3AD203B41FA5}">
                      <a16:colId xmlns:a16="http://schemas.microsoft.com/office/drawing/2014/main" val="20000"/>
                    </a:ext>
                  </a:extLst>
                </a:gridCol>
              </a:tblGrid>
              <a:tr h="228600">
                <a:tc>
                  <a:txBody>
                    <a:bodyPr/>
                    <a:lstStyle/>
                    <a:p>
                      <a:pPr algn="l"/>
                      <a:r>
                        <a:rPr lang="de-DE" sz="1100" b="0" i="0" dirty="0">
                          <a:solidFill>
                            <a:schemeClr val="accent4">
                              <a:lumMod val="20000"/>
                              <a:lumOff val="80000"/>
                            </a:schemeClr>
                          </a:solidFill>
                          <a:latin typeface="Andale Mono" charset="0"/>
                          <a:ea typeface="Andale Mono" charset="0"/>
                          <a:cs typeface="Andale Mono" charset="0"/>
                        </a:rPr>
                        <a:t>2 : </a:t>
                      </a:r>
                      <a:r>
                        <a:rPr lang="de-DE" sz="1100" b="0" i="0" dirty="0" err="1">
                          <a:solidFill>
                            <a:schemeClr val="accent4">
                              <a:lumMod val="20000"/>
                              <a:lumOff val="80000"/>
                            </a:schemeClr>
                          </a:solidFill>
                          <a:latin typeface="Andale Mono" charset="0"/>
                          <a:ea typeface="Andale Mono" charset="0"/>
                          <a:cs typeface="Andale Mono" charset="0"/>
                        </a:rPr>
                        <a:t>Ambridge</a:t>
                      </a:r>
                      <a:r>
                        <a:rPr lang="de-DE" sz="1100" b="0" i="0" dirty="0">
                          <a:solidFill>
                            <a:schemeClr val="accent4">
                              <a:lumMod val="20000"/>
                              <a:lumOff val="80000"/>
                            </a:schemeClr>
                          </a:solidFill>
                          <a:latin typeface="Andale Mono" charset="0"/>
                          <a:ea typeface="Andale Mono" charset="0"/>
                          <a:cs typeface="Andale Mono" charset="0"/>
                        </a:rPr>
                        <a:t> |t9</a:t>
                      </a:r>
                    </a:p>
                  </a:txBody>
                  <a:tcPr marL="68580" marR="68580" marT="34290" marB="34290">
                    <a:lnL w="12700" cmpd="sng">
                      <a:noFill/>
                    </a:lnL>
                    <a:lnR w="12700" cap="flat" cmpd="sng" algn="ctr">
                      <a:noFill/>
                      <a:prstDash val="solid"/>
                      <a:round/>
                      <a:headEnd type="none" w="med" len="med"/>
                      <a:tailEnd type="none" w="med" len="med"/>
                    </a:lnR>
                    <a:lnT w="12700" cmpd="sng">
                      <a:noFill/>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0"/>
                  </a:ext>
                </a:extLst>
              </a:tr>
              <a:tr h="228600">
                <a:tc>
                  <a:txBody>
                    <a:bodyPr/>
                    <a:lstStyle/>
                    <a:p>
                      <a:pPr algn="l"/>
                      <a:r>
                        <a:rPr lang="de-DE" sz="1100" b="0" i="0" dirty="0">
                          <a:solidFill>
                            <a:schemeClr val="accent4">
                              <a:lumMod val="20000"/>
                              <a:lumOff val="80000"/>
                            </a:schemeClr>
                          </a:solidFill>
                          <a:latin typeface="Andale Mono" charset="0"/>
                          <a:ea typeface="Andale Mono" charset="0"/>
                          <a:cs typeface="Andale Mono" charset="0"/>
                        </a:rPr>
                        <a:t>3 : </a:t>
                      </a:r>
                      <a:r>
                        <a:rPr lang="de-DE" sz="1100" b="0" dirty="0">
                          <a:solidFill>
                            <a:schemeClr val="accent4">
                              <a:lumMod val="20000"/>
                              <a:lumOff val="80000"/>
                            </a:schemeClr>
                          </a:solidFill>
                          <a:latin typeface="Andale Mono" charset="0"/>
                          <a:ea typeface="Andale Mono" charset="0"/>
                          <a:cs typeface="Andale Mono" charset="0"/>
                        </a:rPr>
                        <a:t>Schnack  |t1</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1"/>
                  </a:ext>
                </a:extLst>
              </a:tr>
              <a:tr h="228600">
                <a:tc>
                  <a:txBody>
                    <a:bodyPr/>
                    <a:lstStyle/>
                    <a:p>
                      <a:pPr algn="l"/>
                      <a:r>
                        <a:rPr lang="de-DE" sz="1100" b="0" i="0" dirty="0">
                          <a:solidFill>
                            <a:schemeClr val="accent4">
                              <a:lumMod val="20000"/>
                              <a:lumOff val="80000"/>
                            </a:schemeClr>
                          </a:solidFill>
                          <a:latin typeface="Andale Mono" charset="0"/>
                          <a:ea typeface="Andale Mono" charset="0"/>
                          <a:cs typeface="Andale Mono" charset="0"/>
                        </a:rPr>
                        <a:t>4</a:t>
                      </a:r>
                      <a:r>
                        <a:rPr lang="de-DE" sz="1100" b="0" i="0" baseline="0" dirty="0">
                          <a:solidFill>
                            <a:schemeClr val="accent4">
                              <a:lumMod val="20000"/>
                              <a:lumOff val="80000"/>
                            </a:schemeClr>
                          </a:solidFill>
                          <a:latin typeface="Andale Mono" charset="0"/>
                          <a:ea typeface="Andale Mono" charset="0"/>
                          <a:cs typeface="Andale Mono" charset="0"/>
                        </a:rPr>
                        <a:t> : </a:t>
                      </a:r>
                      <a:r>
                        <a:rPr lang="de-DE" sz="1100" b="0" dirty="0">
                          <a:solidFill>
                            <a:schemeClr val="accent4">
                              <a:lumMod val="20000"/>
                              <a:lumOff val="80000"/>
                            </a:schemeClr>
                          </a:solidFill>
                          <a:latin typeface="Andale Mono" charset="0"/>
                          <a:ea typeface="Andale Mono" charset="0"/>
                          <a:cs typeface="Andale Mono" charset="0"/>
                        </a:rPr>
                        <a:t>Vincent  |t8</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2"/>
                  </a:ext>
                </a:extLst>
              </a:tr>
              <a:tr h="228600">
                <a:tc>
                  <a:txBody>
                    <a:bodyPr/>
                    <a:lstStyle/>
                    <a:p>
                      <a:pPr algn="l"/>
                      <a:r>
                        <a:rPr lang="de-DE" sz="1100" b="0" dirty="0">
                          <a:solidFill>
                            <a:schemeClr val="accent4">
                              <a:lumMod val="20000"/>
                              <a:lumOff val="80000"/>
                            </a:schemeClr>
                          </a:solidFill>
                          <a:latin typeface="Andale Mono" charset="0"/>
                          <a:ea typeface="Andale Mono" charset="0"/>
                          <a:cs typeface="Andale Mono" charset="0"/>
                        </a:rPr>
                        <a:t>5</a:t>
                      </a:r>
                      <a:r>
                        <a:rPr lang="de-DE" sz="1100" b="0" baseline="0" dirty="0">
                          <a:solidFill>
                            <a:schemeClr val="accent4">
                              <a:lumMod val="20000"/>
                              <a:lumOff val="80000"/>
                            </a:schemeClr>
                          </a:solidFill>
                          <a:latin typeface="Andale Mono" charset="0"/>
                          <a:ea typeface="Andale Mono" charset="0"/>
                          <a:cs typeface="Andale Mono" charset="0"/>
                        </a:rPr>
                        <a:t> : Stupp    |t3</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3"/>
                  </a:ext>
                </a:extLst>
              </a:tr>
              <a:tr h="228600">
                <a:tc>
                  <a:txBody>
                    <a:bodyPr/>
                    <a:lstStyle/>
                    <a:p>
                      <a:pPr algn="l"/>
                      <a:r>
                        <a:rPr lang="de-DE" sz="1100" b="0" baseline="0" dirty="0">
                          <a:solidFill>
                            <a:schemeClr val="accent4">
                              <a:lumMod val="20000"/>
                              <a:lumOff val="80000"/>
                            </a:schemeClr>
                          </a:solidFill>
                          <a:latin typeface="Andale Mono" charset="0"/>
                          <a:ea typeface="Andale Mono" charset="0"/>
                          <a:cs typeface="Andale Mono" charset="0"/>
                        </a:rPr>
                        <a:t>6 : Hermann  |t4</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4"/>
                  </a:ext>
                </a:extLst>
              </a:tr>
              <a:tr h="228600">
                <a:tc>
                  <a:txBody>
                    <a:bodyPr/>
                    <a:lstStyle/>
                    <a:p>
                      <a:pPr algn="l"/>
                      <a:r>
                        <a:rPr lang="de-DE" sz="1100" b="0" baseline="0" dirty="0">
                          <a:solidFill>
                            <a:schemeClr val="accent4">
                              <a:lumMod val="20000"/>
                              <a:lumOff val="80000"/>
                            </a:schemeClr>
                          </a:solidFill>
                          <a:latin typeface="Andale Mono" charset="0"/>
                          <a:ea typeface="Andale Mono" charset="0"/>
                          <a:cs typeface="Andale Mono" charset="0"/>
                        </a:rPr>
                        <a:t>7 : </a:t>
                      </a:r>
                      <a:r>
                        <a:rPr lang="de-DE" sz="1100" b="0" baseline="0" dirty="0" err="1">
                          <a:solidFill>
                            <a:schemeClr val="accent4">
                              <a:lumMod val="20000"/>
                              <a:lumOff val="80000"/>
                            </a:schemeClr>
                          </a:solidFill>
                          <a:latin typeface="Andale Mono" charset="0"/>
                          <a:ea typeface="Andale Mono" charset="0"/>
                          <a:cs typeface="Andale Mono" charset="0"/>
                        </a:rPr>
                        <a:t>Willhelm</a:t>
                      </a:r>
                      <a:r>
                        <a:rPr lang="de-DE" sz="1100" b="0" baseline="0" dirty="0">
                          <a:solidFill>
                            <a:schemeClr val="accent4">
                              <a:lumMod val="20000"/>
                              <a:lumOff val="80000"/>
                            </a:schemeClr>
                          </a:solidFill>
                          <a:latin typeface="Andale Mono" charset="0"/>
                          <a:ea typeface="Andale Mono" charset="0"/>
                          <a:cs typeface="Andale Mono" charset="0"/>
                        </a:rPr>
                        <a:t> |t5</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5"/>
                  </a:ext>
                </a:extLst>
              </a:tr>
              <a:tr h="228600">
                <a:tc>
                  <a:txBody>
                    <a:bodyPr/>
                    <a:lstStyle/>
                    <a:p>
                      <a:pPr algn="l"/>
                      <a:r>
                        <a:rPr lang="de-DE" sz="1100" b="0" baseline="0" dirty="0">
                          <a:solidFill>
                            <a:schemeClr val="accent4">
                              <a:lumMod val="20000"/>
                              <a:lumOff val="80000"/>
                            </a:schemeClr>
                          </a:solidFill>
                          <a:latin typeface="Andale Mono" charset="0"/>
                          <a:ea typeface="Andale Mono" charset="0"/>
                          <a:cs typeface="Andale Mono" charset="0"/>
                        </a:rPr>
                        <a:t>8 : Heinrich |t6</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6"/>
                  </a:ext>
                </a:extLst>
              </a:tr>
              <a:tr h="228600">
                <a:tc>
                  <a:txBody>
                    <a:bodyPr/>
                    <a:lstStyle/>
                    <a:p>
                      <a:pPr algn="l"/>
                      <a:r>
                        <a:rPr lang="de-DE" sz="1100" b="0" baseline="0" dirty="0">
                          <a:solidFill>
                            <a:schemeClr val="accent4">
                              <a:lumMod val="20000"/>
                              <a:lumOff val="80000"/>
                            </a:schemeClr>
                          </a:solidFill>
                          <a:latin typeface="Andale Mono" charset="0"/>
                          <a:ea typeface="Andale Mono" charset="0"/>
                          <a:cs typeface="Andale Mono" charset="0"/>
                        </a:rPr>
                        <a:t>9 : </a:t>
                      </a:r>
                      <a:r>
                        <a:rPr lang="de-DE" sz="1100" b="0" baseline="0" dirty="0" err="1">
                          <a:solidFill>
                            <a:schemeClr val="accent4">
                              <a:lumMod val="20000"/>
                              <a:lumOff val="80000"/>
                            </a:schemeClr>
                          </a:solidFill>
                          <a:latin typeface="Andale Mono" charset="0"/>
                          <a:ea typeface="Andale Mono" charset="0"/>
                          <a:cs typeface="Andale Mono" charset="0"/>
                        </a:rPr>
                        <a:t>Marhoul</a:t>
                      </a:r>
                      <a:r>
                        <a:rPr lang="de-DE" sz="1100" b="0" baseline="0" dirty="0">
                          <a:solidFill>
                            <a:schemeClr val="accent4">
                              <a:lumMod val="20000"/>
                              <a:lumOff val="80000"/>
                            </a:schemeClr>
                          </a:solidFill>
                          <a:latin typeface="Andale Mono" charset="0"/>
                          <a:ea typeface="Andale Mono" charset="0"/>
                          <a:cs typeface="Andale Mono" charset="0"/>
                        </a:rPr>
                        <a:t>  |t7</a:t>
                      </a:r>
                    </a:p>
                  </a:txBody>
                  <a:tcPr marL="68580" marR="68580" marT="34290" marB="34290">
                    <a:lnL w="12700" cmpd="sng">
                      <a:noFill/>
                    </a:lnL>
                    <a:lnR w="12700" cap="flat" cmpd="sng" algn="ctr">
                      <a:noFill/>
                      <a:prstDash val="solid"/>
                      <a:round/>
                      <a:headEnd type="none" w="med" len="med"/>
                      <a:tailEnd type="none" w="med" len="med"/>
                    </a:lnR>
                    <a:lnT w="12700" cap="flat" cmpd="sng" algn="ctr">
                      <a:solidFill>
                        <a:schemeClr val="accent6">
                          <a:lumMod val="40000"/>
                          <a:lumOff val="60000"/>
                        </a:schemeClr>
                      </a:solidFill>
                      <a:prstDash val="solid"/>
                      <a:round/>
                      <a:headEnd type="none" w="med" len="med"/>
                      <a:tailEnd type="none" w="med" len="med"/>
                    </a:lnT>
                    <a:lnB w="12700" cap="flat" cmpd="sng" algn="ctr">
                      <a:solidFill>
                        <a:schemeClr val="accent6">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75000"/>
                      </a:schemeClr>
                    </a:solidFill>
                  </a:tcPr>
                </a:tc>
                <a:extLst>
                  <a:ext uri="{0D108BD9-81ED-4DB2-BD59-A6C34878D82A}">
                    <a16:rowId xmlns:a16="http://schemas.microsoft.com/office/drawing/2014/main" val="10007"/>
                  </a:ext>
                </a:extLst>
              </a:tr>
            </a:tbl>
          </a:graphicData>
        </a:graphic>
      </p:graphicFrame>
      <p:sp>
        <p:nvSpPr>
          <p:cNvPr id="51" name="TextBox 50"/>
          <p:cNvSpPr txBox="1"/>
          <p:nvPr/>
        </p:nvSpPr>
        <p:spPr>
          <a:xfrm>
            <a:off x="3420650" y="3131782"/>
            <a:ext cx="212214" cy="1828800"/>
          </a:xfrm>
          <a:prstGeom prst="rect">
            <a:avLst/>
          </a:prstGeom>
          <a:solidFill>
            <a:schemeClr val="accent4">
              <a:lumMod val="75000"/>
            </a:schemeClr>
          </a:solidFill>
          <a:ln>
            <a:noFill/>
            <a:prstDash val="dash"/>
          </a:ln>
        </p:spPr>
        <p:txBody>
          <a:bodyPr wrap="square" rtlCol="0" anchor="ctr">
            <a:noAutofit/>
          </a:bodyPr>
          <a:lstStyle/>
          <a:p>
            <a:pPr algn="ctr"/>
            <a:r>
              <a:rPr lang="de-DE" sz="1050" dirty="0">
                <a:solidFill>
                  <a:schemeClr val="accent4">
                    <a:lumMod val="20000"/>
                    <a:lumOff val="80000"/>
                  </a:schemeClr>
                </a:solidFill>
                <a:latin typeface="Andale Mono" charset="0"/>
                <a:ea typeface="Andale Mono" charset="0"/>
                <a:cs typeface="Andale Mono" charset="0"/>
              </a:rPr>
              <a:t>INDEX</a:t>
            </a:r>
          </a:p>
        </p:txBody>
      </p:sp>
      <p:cxnSp>
        <p:nvCxnSpPr>
          <p:cNvPr id="52" name="Elbow Connector 51"/>
          <p:cNvCxnSpPr>
            <a:stCxn id="26" idx="2"/>
            <a:endCxn id="50" idx="0"/>
          </p:cNvCxnSpPr>
          <p:nvPr/>
        </p:nvCxnSpPr>
        <p:spPr>
          <a:xfrm rot="16200000" flipH="1">
            <a:off x="2557285" y="1117068"/>
            <a:ext cx="940278" cy="3089152"/>
          </a:xfrm>
          <a:prstGeom prst="bentConnector3">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7" name="Elbow Connector 56"/>
          <p:cNvCxnSpPr>
            <a:stCxn id="38" idx="2"/>
            <a:endCxn id="50" idx="0"/>
          </p:cNvCxnSpPr>
          <p:nvPr/>
        </p:nvCxnSpPr>
        <p:spPr>
          <a:xfrm rot="5400000">
            <a:off x="4748928" y="2016363"/>
            <a:ext cx="938492" cy="1292348"/>
          </a:xfrm>
          <a:prstGeom prst="bentConnector3">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1" name="Elbow Connector 60"/>
          <p:cNvCxnSpPr>
            <a:stCxn id="30" idx="2"/>
            <a:endCxn id="50" idx="0"/>
          </p:cNvCxnSpPr>
          <p:nvPr/>
        </p:nvCxnSpPr>
        <p:spPr>
          <a:xfrm rot="16200000" flipH="1">
            <a:off x="3635327" y="2195109"/>
            <a:ext cx="934209" cy="939137"/>
          </a:xfrm>
          <a:prstGeom prst="bentConnector3">
            <a:avLst>
              <a:gd name="adj1" fmla="val 5000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449122" y="3699933"/>
            <a:ext cx="1563248" cy="369332"/>
          </a:xfrm>
          <a:prstGeom prst="rect">
            <a:avLst/>
          </a:prstGeom>
          <a:noFill/>
          <a:ln>
            <a:noFill/>
            <a:prstDash val="dash"/>
          </a:ln>
        </p:spPr>
        <p:txBody>
          <a:bodyPr wrap="none" rtlCol="0">
            <a:spAutoFit/>
          </a:bodyPr>
          <a:lstStyle/>
          <a:p>
            <a:r>
              <a:rPr lang="de-DE" sz="1800">
                <a:latin typeface="Andale Mono" charset="0"/>
                <a:ea typeface="Andale Mono" charset="0"/>
                <a:cs typeface="Andale Mono" charset="0"/>
              </a:rPr>
              <a:t>COMPACTION</a:t>
            </a:r>
            <a:endParaRPr lang="de-DE" sz="1800" dirty="0">
              <a:latin typeface="Andale Mono" charset="0"/>
              <a:ea typeface="Andale Mono" charset="0"/>
              <a:cs typeface="Andale Mono" charset="0"/>
            </a:endParaRPr>
          </a:p>
        </p:txBody>
      </p:sp>
      <p:sp>
        <p:nvSpPr>
          <p:cNvPr id="64" name="TextBox 63"/>
          <p:cNvSpPr txBox="1"/>
          <p:nvPr/>
        </p:nvSpPr>
        <p:spPr>
          <a:xfrm>
            <a:off x="1586422" y="4083599"/>
            <a:ext cx="1386918" cy="253916"/>
          </a:xfrm>
          <a:prstGeom prst="rect">
            <a:avLst/>
          </a:prstGeom>
          <a:noFill/>
          <a:ln>
            <a:noFill/>
            <a:prstDash val="dash"/>
          </a:ln>
        </p:spPr>
        <p:txBody>
          <a:bodyPr wrap="none" rtlCol="0">
            <a:spAutoFit/>
          </a:bodyPr>
          <a:lstStyle/>
          <a:p>
            <a:r>
              <a:rPr lang="de-DE" sz="1050" dirty="0">
                <a:latin typeface="Andale Mono" charset="0"/>
                <a:ea typeface="Andale Mono" charset="0"/>
                <a:cs typeface="Andale Mono" charset="0"/>
              </a:rPr>
              <a:t>SSTABLE_SALES_4</a:t>
            </a:r>
          </a:p>
        </p:txBody>
      </p:sp>
    </p:spTree>
    <p:extLst>
      <p:ext uri="{BB962C8B-B14F-4D97-AF65-F5344CB8AC3E}">
        <p14:creationId xmlns:p14="http://schemas.microsoft.com/office/powerpoint/2010/main" val="1557897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par>
                                <p:cTn id="8" presetID="10" presetClass="entr" presetSubtype="0"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500"/>
                                        <p:tgtEl>
                                          <p:spTgt spid="4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6"/>
                                        </p:tgtEl>
                                        <p:attrNameLst>
                                          <p:attrName>style.visibility</p:attrName>
                                        </p:attrNameLst>
                                      </p:cBhvr>
                                      <p:to>
                                        <p:strVal val="visible"/>
                                      </p:to>
                                    </p:set>
                                    <p:animEffect transition="in" filter="fade">
                                      <p:cBhvr>
                                        <p:cTn id="16" dur="500"/>
                                        <p:tgtEl>
                                          <p:spTgt spid="46"/>
                                        </p:tgtEl>
                                      </p:cBhvr>
                                    </p:animEffect>
                                  </p:childTnLst>
                                </p:cTn>
                              </p:par>
                              <p:par>
                                <p:cTn id="17" presetID="10" presetClass="entr" presetSubtype="0" fill="hold" nodeType="with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fade">
                                      <p:cBhvr>
                                        <p:cTn id="19" dur="500"/>
                                        <p:tgtEl>
                                          <p:spTgt spid="4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500"/>
                                        <p:tgtEl>
                                          <p:spTgt spid="3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500"/>
                                        <p:tgtEl>
                                          <p:spTgt spid="3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2"/>
                                        </p:tgtEl>
                                        <p:attrNameLst>
                                          <p:attrName>style.visibility</p:attrName>
                                        </p:attrNameLst>
                                      </p:cBhvr>
                                      <p:to>
                                        <p:strVal val="visible"/>
                                      </p:to>
                                    </p:set>
                                    <p:animEffect transition="in" filter="fade">
                                      <p:cBhvr>
                                        <p:cTn id="30" dur="500"/>
                                        <p:tgtEl>
                                          <p:spTgt spid="42"/>
                                        </p:tgtEl>
                                      </p:cBhvr>
                                    </p:animEffect>
                                  </p:childTnLst>
                                </p:cTn>
                              </p:par>
                              <p:par>
                                <p:cTn id="31" presetID="10" presetClass="entr" presetSubtype="0" fill="hold" nodeType="with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fade">
                                      <p:cBhvr>
                                        <p:cTn id="33" dur="500"/>
                                        <p:tgtEl>
                                          <p:spTgt spid="4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fade">
                                      <p:cBhvr>
                                        <p:cTn id="36" dur="500"/>
                                        <p:tgtEl>
                                          <p:spTgt spid="4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fade">
                                      <p:cBhvr>
                                        <p:cTn id="41" dur="500"/>
                                        <p:tgtEl>
                                          <p:spTgt spid="52"/>
                                        </p:tgtEl>
                                      </p:cBhvr>
                                    </p:animEffect>
                                  </p:childTnLst>
                                </p:cTn>
                              </p:par>
                              <p:par>
                                <p:cTn id="42" presetID="10" presetClass="entr" presetSubtype="0" fill="hold" nodeType="withEffect">
                                  <p:stCondLst>
                                    <p:cond delay="0"/>
                                  </p:stCondLst>
                                  <p:childTnLst>
                                    <p:set>
                                      <p:cBhvr>
                                        <p:cTn id="43" dur="1" fill="hold">
                                          <p:stCondLst>
                                            <p:cond delay="0"/>
                                          </p:stCondLst>
                                        </p:cTn>
                                        <p:tgtEl>
                                          <p:spTgt spid="61"/>
                                        </p:tgtEl>
                                        <p:attrNameLst>
                                          <p:attrName>style.visibility</p:attrName>
                                        </p:attrNameLst>
                                      </p:cBhvr>
                                      <p:to>
                                        <p:strVal val="visible"/>
                                      </p:to>
                                    </p:set>
                                    <p:animEffect transition="in" filter="fade">
                                      <p:cBhvr>
                                        <p:cTn id="44" dur="500"/>
                                        <p:tgtEl>
                                          <p:spTgt spid="61"/>
                                        </p:tgtEl>
                                      </p:cBhvr>
                                    </p:animEffect>
                                  </p:childTnLst>
                                </p:cTn>
                              </p:par>
                              <p:par>
                                <p:cTn id="45" presetID="10" presetClass="entr" presetSubtype="0" fill="hold" nodeType="withEffect">
                                  <p:stCondLst>
                                    <p:cond delay="0"/>
                                  </p:stCondLst>
                                  <p:childTnLst>
                                    <p:set>
                                      <p:cBhvr>
                                        <p:cTn id="46" dur="1" fill="hold">
                                          <p:stCondLst>
                                            <p:cond delay="0"/>
                                          </p:stCondLst>
                                        </p:cTn>
                                        <p:tgtEl>
                                          <p:spTgt spid="57"/>
                                        </p:tgtEl>
                                        <p:attrNameLst>
                                          <p:attrName>style.visibility</p:attrName>
                                        </p:attrNameLst>
                                      </p:cBhvr>
                                      <p:to>
                                        <p:strVal val="visible"/>
                                      </p:to>
                                    </p:set>
                                    <p:animEffect transition="in" filter="fade">
                                      <p:cBhvr>
                                        <p:cTn id="47" dur="500"/>
                                        <p:tgtEl>
                                          <p:spTgt spid="57"/>
                                        </p:tgtEl>
                                      </p:cBhvr>
                                    </p:animEffect>
                                  </p:childTnLst>
                                </p:cTn>
                              </p:par>
                              <p:par>
                                <p:cTn id="48" presetID="10" presetClass="entr" presetSubtype="0" fill="hold" nodeType="withEffect">
                                  <p:stCondLst>
                                    <p:cond delay="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500"/>
                                        <p:tgtEl>
                                          <p:spTgt spid="5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51"/>
                                        </p:tgtEl>
                                        <p:attrNameLst>
                                          <p:attrName>style.visibility</p:attrName>
                                        </p:attrNameLst>
                                      </p:cBhvr>
                                      <p:to>
                                        <p:strVal val="visible"/>
                                      </p:to>
                                    </p:set>
                                    <p:animEffect transition="in" filter="fade">
                                      <p:cBhvr>
                                        <p:cTn id="53" dur="500"/>
                                        <p:tgtEl>
                                          <p:spTgt spid="5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3"/>
                                        </p:tgtEl>
                                        <p:attrNameLst>
                                          <p:attrName>style.visibility</p:attrName>
                                        </p:attrNameLst>
                                      </p:cBhvr>
                                      <p:to>
                                        <p:strVal val="visible"/>
                                      </p:to>
                                    </p:set>
                                    <p:animEffect transition="in" filter="fade">
                                      <p:cBhvr>
                                        <p:cTn id="56" dur="500"/>
                                        <p:tgtEl>
                                          <p:spTgt spid="6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64"/>
                                        </p:tgtEl>
                                        <p:attrNameLst>
                                          <p:attrName>style.visibility</p:attrName>
                                        </p:attrNameLst>
                                      </p:cBhvr>
                                      <p:to>
                                        <p:strVal val="visible"/>
                                      </p:to>
                                    </p:set>
                                    <p:animEffect transition="in" filter="fade">
                                      <p:cBhvr>
                                        <p:cTn id="59" dur="500"/>
                                        <p:tgtEl>
                                          <p:spTgt spid="64"/>
                                        </p:tgtEl>
                                      </p:cBhvr>
                                    </p:animEffect>
                                  </p:childTnLst>
                                </p:cTn>
                              </p:par>
                            </p:childTnLst>
                          </p:cTn>
                        </p:par>
                        <p:par>
                          <p:cTn id="60" fill="hold">
                            <p:stCondLst>
                              <p:cond delay="500"/>
                            </p:stCondLst>
                            <p:childTnLst>
                              <p:par>
                                <p:cTn id="61" presetID="9" presetClass="exit" presetSubtype="0" fill="hold" nodeType="afterEffect">
                                  <p:stCondLst>
                                    <p:cond delay="0"/>
                                  </p:stCondLst>
                                  <p:childTnLst>
                                    <p:animEffect transition="out" filter="dissolve">
                                      <p:cBhvr>
                                        <p:cTn id="62" dur="500"/>
                                        <p:tgtEl>
                                          <p:spTgt spid="26"/>
                                        </p:tgtEl>
                                      </p:cBhvr>
                                    </p:animEffect>
                                    <p:set>
                                      <p:cBhvr>
                                        <p:cTn id="63" dur="1" fill="hold">
                                          <p:stCondLst>
                                            <p:cond delay="499"/>
                                          </p:stCondLst>
                                        </p:cTn>
                                        <p:tgtEl>
                                          <p:spTgt spid="26"/>
                                        </p:tgtEl>
                                        <p:attrNameLst>
                                          <p:attrName>style.visibility</p:attrName>
                                        </p:attrNameLst>
                                      </p:cBhvr>
                                      <p:to>
                                        <p:strVal val="hidden"/>
                                      </p:to>
                                    </p:set>
                                  </p:childTnLst>
                                </p:cTn>
                              </p:par>
                              <p:par>
                                <p:cTn id="64" presetID="9" presetClass="exit" presetSubtype="0" fill="hold" grpId="0" nodeType="withEffect">
                                  <p:stCondLst>
                                    <p:cond delay="0"/>
                                  </p:stCondLst>
                                  <p:childTnLst>
                                    <p:animEffect transition="out" filter="dissolve">
                                      <p:cBhvr>
                                        <p:cTn id="65" dur="500"/>
                                        <p:tgtEl>
                                          <p:spTgt spid="32"/>
                                        </p:tgtEl>
                                      </p:cBhvr>
                                    </p:animEffect>
                                    <p:set>
                                      <p:cBhvr>
                                        <p:cTn id="66" dur="1" fill="hold">
                                          <p:stCondLst>
                                            <p:cond delay="499"/>
                                          </p:stCondLst>
                                        </p:cTn>
                                        <p:tgtEl>
                                          <p:spTgt spid="32"/>
                                        </p:tgtEl>
                                        <p:attrNameLst>
                                          <p:attrName>style.visibility</p:attrName>
                                        </p:attrNameLst>
                                      </p:cBhvr>
                                      <p:to>
                                        <p:strVal val="hidden"/>
                                      </p:to>
                                    </p:set>
                                  </p:childTnLst>
                                </p:cTn>
                              </p:par>
                              <p:par>
                                <p:cTn id="67" presetID="9" presetClass="exit" presetSubtype="0" fill="hold" nodeType="withEffect">
                                  <p:stCondLst>
                                    <p:cond delay="0"/>
                                  </p:stCondLst>
                                  <p:childTnLst>
                                    <p:animEffect transition="out" filter="dissolve">
                                      <p:cBhvr>
                                        <p:cTn id="68" dur="500"/>
                                        <p:tgtEl>
                                          <p:spTgt spid="30"/>
                                        </p:tgtEl>
                                      </p:cBhvr>
                                    </p:animEffect>
                                    <p:set>
                                      <p:cBhvr>
                                        <p:cTn id="69" dur="1" fill="hold">
                                          <p:stCondLst>
                                            <p:cond delay="499"/>
                                          </p:stCondLst>
                                        </p:cTn>
                                        <p:tgtEl>
                                          <p:spTgt spid="30"/>
                                        </p:tgtEl>
                                        <p:attrNameLst>
                                          <p:attrName>style.visibility</p:attrName>
                                        </p:attrNameLst>
                                      </p:cBhvr>
                                      <p:to>
                                        <p:strVal val="hidden"/>
                                      </p:to>
                                    </p:set>
                                  </p:childTnLst>
                                </p:cTn>
                              </p:par>
                              <p:par>
                                <p:cTn id="70" presetID="9" presetClass="exit" presetSubtype="0" fill="hold" grpId="1" nodeType="withEffect">
                                  <p:stCondLst>
                                    <p:cond delay="0"/>
                                  </p:stCondLst>
                                  <p:childTnLst>
                                    <p:animEffect transition="out" filter="dissolve">
                                      <p:cBhvr>
                                        <p:cTn id="71" dur="500"/>
                                        <p:tgtEl>
                                          <p:spTgt spid="37"/>
                                        </p:tgtEl>
                                      </p:cBhvr>
                                    </p:animEffect>
                                    <p:set>
                                      <p:cBhvr>
                                        <p:cTn id="72" dur="1" fill="hold">
                                          <p:stCondLst>
                                            <p:cond delay="499"/>
                                          </p:stCondLst>
                                        </p:cTn>
                                        <p:tgtEl>
                                          <p:spTgt spid="37"/>
                                        </p:tgtEl>
                                        <p:attrNameLst>
                                          <p:attrName>style.visibility</p:attrName>
                                        </p:attrNameLst>
                                      </p:cBhvr>
                                      <p:to>
                                        <p:strVal val="hidden"/>
                                      </p:to>
                                    </p:set>
                                  </p:childTnLst>
                                </p:cTn>
                              </p:par>
                              <p:par>
                                <p:cTn id="73" presetID="9" presetClass="exit" presetSubtype="0" fill="hold" nodeType="withEffect">
                                  <p:stCondLst>
                                    <p:cond delay="0"/>
                                  </p:stCondLst>
                                  <p:childTnLst>
                                    <p:animEffect transition="out" filter="dissolve">
                                      <p:cBhvr>
                                        <p:cTn id="74" dur="500"/>
                                        <p:tgtEl>
                                          <p:spTgt spid="38"/>
                                        </p:tgtEl>
                                      </p:cBhvr>
                                    </p:animEffect>
                                    <p:set>
                                      <p:cBhvr>
                                        <p:cTn id="75" dur="1" fill="hold">
                                          <p:stCondLst>
                                            <p:cond delay="499"/>
                                          </p:stCondLst>
                                        </p:cTn>
                                        <p:tgtEl>
                                          <p:spTgt spid="38"/>
                                        </p:tgtEl>
                                        <p:attrNameLst>
                                          <p:attrName>style.visibility</p:attrName>
                                        </p:attrNameLst>
                                      </p:cBhvr>
                                      <p:to>
                                        <p:strVal val="hidden"/>
                                      </p:to>
                                    </p:set>
                                  </p:childTnLst>
                                </p:cTn>
                              </p:par>
                              <p:par>
                                <p:cTn id="76" presetID="9" presetClass="exit" presetSubtype="0" fill="hold" grpId="1" nodeType="withEffect">
                                  <p:stCondLst>
                                    <p:cond delay="0"/>
                                  </p:stCondLst>
                                  <p:childTnLst>
                                    <p:animEffect transition="out" filter="dissolve">
                                      <p:cBhvr>
                                        <p:cTn id="77" dur="500"/>
                                        <p:tgtEl>
                                          <p:spTgt spid="39"/>
                                        </p:tgtEl>
                                      </p:cBhvr>
                                    </p:animEffect>
                                    <p:set>
                                      <p:cBhvr>
                                        <p:cTn id="78" dur="1" fill="hold">
                                          <p:stCondLst>
                                            <p:cond delay="499"/>
                                          </p:stCondLst>
                                        </p:cTn>
                                        <p:tgtEl>
                                          <p:spTgt spid="39"/>
                                        </p:tgtEl>
                                        <p:attrNameLst>
                                          <p:attrName>style.visibility</p:attrName>
                                        </p:attrNameLst>
                                      </p:cBhvr>
                                      <p:to>
                                        <p:strVal val="hidden"/>
                                      </p:to>
                                    </p:set>
                                  </p:childTnLst>
                                </p:cTn>
                              </p:par>
                              <p:par>
                                <p:cTn id="79" presetID="9" presetClass="exit" presetSubtype="0" fill="hold" grpId="0" nodeType="withEffect">
                                  <p:stCondLst>
                                    <p:cond delay="0"/>
                                  </p:stCondLst>
                                  <p:childTnLst>
                                    <p:animEffect transition="out" filter="dissolve">
                                      <p:cBhvr>
                                        <p:cTn id="80" dur="500"/>
                                        <p:tgtEl>
                                          <p:spTgt spid="40"/>
                                        </p:tgtEl>
                                      </p:cBhvr>
                                    </p:animEffect>
                                    <p:set>
                                      <p:cBhvr>
                                        <p:cTn id="81" dur="1" fill="hold">
                                          <p:stCondLst>
                                            <p:cond delay="499"/>
                                          </p:stCondLst>
                                        </p:cTn>
                                        <p:tgtEl>
                                          <p:spTgt spid="40"/>
                                        </p:tgtEl>
                                        <p:attrNameLst>
                                          <p:attrName>style.visibility</p:attrName>
                                        </p:attrNameLst>
                                      </p:cBhvr>
                                      <p:to>
                                        <p:strVal val="hidden"/>
                                      </p:to>
                                    </p:set>
                                  </p:childTnLst>
                                </p:cTn>
                              </p:par>
                              <p:par>
                                <p:cTn id="82" presetID="9" presetClass="exit" presetSubtype="0" fill="hold" grpId="1" nodeType="withEffect">
                                  <p:stCondLst>
                                    <p:cond delay="0"/>
                                  </p:stCondLst>
                                  <p:childTnLst>
                                    <p:animEffect transition="out" filter="dissolve">
                                      <p:cBhvr>
                                        <p:cTn id="83" dur="500"/>
                                        <p:tgtEl>
                                          <p:spTgt spid="41"/>
                                        </p:tgtEl>
                                      </p:cBhvr>
                                    </p:animEffect>
                                    <p:set>
                                      <p:cBhvr>
                                        <p:cTn id="84" dur="1" fill="hold">
                                          <p:stCondLst>
                                            <p:cond delay="499"/>
                                          </p:stCondLst>
                                        </p:cTn>
                                        <p:tgtEl>
                                          <p:spTgt spid="41"/>
                                        </p:tgtEl>
                                        <p:attrNameLst>
                                          <p:attrName>style.visibility</p:attrName>
                                        </p:attrNameLst>
                                      </p:cBhvr>
                                      <p:to>
                                        <p:strVal val="hidden"/>
                                      </p:to>
                                    </p:set>
                                  </p:childTnLst>
                                </p:cTn>
                              </p:par>
                              <p:par>
                                <p:cTn id="85" presetID="9" presetClass="exit" presetSubtype="0" fill="hold" grpId="1" nodeType="withEffect">
                                  <p:stCondLst>
                                    <p:cond delay="0"/>
                                  </p:stCondLst>
                                  <p:childTnLst>
                                    <p:animEffect transition="out" filter="dissolve">
                                      <p:cBhvr>
                                        <p:cTn id="86" dur="500"/>
                                        <p:tgtEl>
                                          <p:spTgt spid="42"/>
                                        </p:tgtEl>
                                      </p:cBhvr>
                                    </p:animEffect>
                                    <p:set>
                                      <p:cBhvr>
                                        <p:cTn id="87" dur="1" fill="hold">
                                          <p:stCondLst>
                                            <p:cond delay="499"/>
                                          </p:stCondLst>
                                        </p:cTn>
                                        <p:tgtEl>
                                          <p:spTgt spid="42"/>
                                        </p:tgtEl>
                                        <p:attrNameLst>
                                          <p:attrName>style.visibility</p:attrName>
                                        </p:attrNameLst>
                                      </p:cBhvr>
                                      <p:to>
                                        <p:strVal val="hidden"/>
                                      </p:to>
                                    </p:set>
                                  </p:childTnLst>
                                </p:cTn>
                              </p:par>
                              <p:par>
                                <p:cTn id="88" presetID="9" presetClass="exit" presetSubtype="0" fill="hold" nodeType="withEffect">
                                  <p:stCondLst>
                                    <p:cond delay="0"/>
                                  </p:stCondLst>
                                  <p:childTnLst>
                                    <p:animEffect transition="out" filter="dissolve">
                                      <p:cBhvr>
                                        <p:cTn id="89" dur="500"/>
                                        <p:tgtEl>
                                          <p:spTgt spid="43"/>
                                        </p:tgtEl>
                                      </p:cBhvr>
                                    </p:animEffect>
                                    <p:set>
                                      <p:cBhvr>
                                        <p:cTn id="90" dur="1" fill="hold">
                                          <p:stCondLst>
                                            <p:cond delay="499"/>
                                          </p:stCondLst>
                                        </p:cTn>
                                        <p:tgtEl>
                                          <p:spTgt spid="43"/>
                                        </p:tgtEl>
                                        <p:attrNameLst>
                                          <p:attrName>style.visibility</p:attrName>
                                        </p:attrNameLst>
                                      </p:cBhvr>
                                      <p:to>
                                        <p:strVal val="hidden"/>
                                      </p:to>
                                    </p:set>
                                  </p:childTnLst>
                                </p:cTn>
                              </p:par>
                              <p:par>
                                <p:cTn id="91" presetID="9" presetClass="exit" presetSubtype="0" fill="hold" grpId="0" nodeType="withEffect">
                                  <p:stCondLst>
                                    <p:cond delay="0"/>
                                  </p:stCondLst>
                                  <p:childTnLst>
                                    <p:animEffect transition="out" filter="dissolve">
                                      <p:cBhvr>
                                        <p:cTn id="92" dur="500"/>
                                        <p:tgtEl>
                                          <p:spTgt spid="44"/>
                                        </p:tgtEl>
                                      </p:cBhvr>
                                    </p:animEffect>
                                    <p:set>
                                      <p:cBhvr>
                                        <p:cTn id="93" dur="1" fill="hold">
                                          <p:stCondLst>
                                            <p:cond delay="499"/>
                                          </p:stCondLst>
                                        </p:cTn>
                                        <p:tgtEl>
                                          <p:spTgt spid="44"/>
                                        </p:tgtEl>
                                        <p:attrNameLst>
                                          <p:attrName>style.visibility</p:attrName>
                                        </p:attrNameLst>
                                      </p:cBhvr>
                                      <p:to>
                                        <p:strVal val="hidden"/>
                                      </p:to>
                                    </p:set>
                                  </p:childTnLst>
                                </p:cTn>
                              </p:par>
                              <p:par>
                                <p:cTn id="94" presetID="9" presetClass="exit" presetSubtype="0" fill="hold" nodeType="withEffect">
                                  <p:stCondLst>
                                    <p:cond delay="0"/>
                                  </p:stCondLst>
                                  <p:childTnLst>
                                    <p:animEffect transition="out" filter="dissolve">
                                      <p:cBhvr>
                                        <p:cTn id="95" dur="500"/>
                                        <p:tgtEl>
                                          <p:spTgt spid="45"/>
                                        </p:tgtEl>
                                      </p:cBhvr>
                                    </p:animEffect>
                                    <p:set>
                                      <p:cBhvr>
                                        <p:cTn id="96" dur="1" fill="hold">
                                          <p:stCondLst>
                                            <p:cond delay="499"/>
                                          </p:stCondLst>
                                        </p:cTn>
                                        <p:tgtEl>
                                          <p:spTgt spid="45"/>
                                        </p:tgtEl>
                                        <p:attrNameLst>
                                          <p:attrName>style.visibility</p:attrName>
                                        </p:attrNameLst>
                                      </p:cBhvr>
                                      <p:to>
                                        <p:strVal val="hidden"/>
                                      </p:to>
                                    </p:set>
                                  </p:childTnLst>
                                </p:cTn>
                              </p:par>
                              <p:par>
                                <p:cTn id="97" presetID="9" presetClass="exit" presetSubtype="0" fill="hold" grpId="1" nodeType="withEffect">
                                  <p:stCondLst>
                                    <p:cond delay="0"/>
                                  </p:stCondLst>
                                  <p:childTnLst>
                                    <p:animEffect transition="out" filter="dissolve">
                                      <p:cBhvr>
                                        <p:cTn id="98" dur="500"/>
                                        <p:tgtEl>
                                          <p:spTgt spid="46"/>
                                        </p:tgtEl>
                                      </p:cBhvr>
                                    </p:animEffect>
                                    <p:set>
                                      <p:cBhvr>
                                        <p:cTn id="99" dur="1" fill="hold">
                                          <p:stCondLst>
                                            <p:cond delay="499"/>
                                          </p:stCondLst>
                                        </p:cTn>
                                        <p:tgtEl>
                                          <p:spTgt spid="46"/>
                                        </p:tgtEl>
                                        <p:attrNameLst>
                                          <p:attrName>style.visibility</p:attrName>
                                        </p:attrNameLst>
                                      </p:cBhvr>
                                      <p:to>
                                        <p:strVal val="hidden"/>
                                      </p:to>
                                    </p:set>
                                  </p:childTnLst>
                                </p:cTn>
                              </p:par>
                              <p:par>
                                <p:cTn id="100" presetID="9" presetClass="exit" presetSubtype="0" fill="hold" nodeType="withEffect">
                                  <p:stCondLst>
                                    <p:cond delay="0"/>
                                  </p:stCondLst>
                                  <p:childTnLst>
                                    <p:animEffect transition="out" filter="dissolve">
                                      <p:cBhvr>
                                        <p:cTn id="101" dur="500"/>
                                        <p:tgtEl>
                                          <p:spTgt spid="47"/>
                                        </p:tgtEl>
                                      </p:cBhvr>
                                    </p:animEffect>
                                    <p:set>
                                      <p:cBhvr>
                                        <p:cTn id="102" dur="1" fill="hold">
                                          <p:stCondLst>
                                            <p:cond delay="499"/>
                                          </p:stCondLst>
                                        </p:cTn>
                                        <p:tgtEl>
                                          <p:spTgt spid="47"/>
                                        </p:tgtEl>
                                        <p:attrNameLst>
                                          <p:attrName>style.visibility</p:attrName>
                                        </p:attrNameLst>
                                      </p:cBhvr>
                                      <p:to>
                                        <p:strVal val="hidden"/>
                                      </p:to>
                                    </p:set>
                                  </p:childTnLst>
                                </p:cTn>
                              </p:par>
                              <p:par>
                                <p:cTn id="103" presetID="9" presetClass="exit" presetSubtype="0" fill="hold" grpId="1" nodeType="withEffect">
                                  <p:stCondLst>
                                    <p:cond delay="0"/>
                                  </p:stCondLst>
                                  <p:childTnLst>
                                    <p:animEffect transition="out" filter="dissolve">
                                      <p:cBhvr>
                                        <p:cTn id="104" dur="500"/>
                                        <p:tgtEl>
                                          <p:spTgt spid="48"/>
                                        </p:tgtEl>
                                      </p:cBhvr>
                                    </p:animEffect>
                                    <p:set>
                                      <p:cBhvr>
                                        <p:cTn id="105" dur="1" fill="hold">
                                          <p:stCondLst>
                                            <p:cond delay="499"/>
                                          </p:stCondLst>
                                        </p:cTn>
                                        <p:tgtEl>
                                          <p:spTgt spid="48"/>
                                        </p:tgtEl>
                                        <p:attrNameLst>
                                          <p:attrName>style.visibility</p:attrName>
                                        </p:attrNameLst>
                                      </p:cBhvr>
                                      <p:to>
                                        <p:strVal val="hidden"/>
                                      </p:to>
                                    </p:set>
                                  </p:childTnLst>
                                </p:cTn>
                              </p:par>
                              <p:par>
                                <p:cTn id="106" presetID="9" presetClass="exit" presetSubtype="0" fill="hold" nodeType="withEffect">
                                  <p:stCondLst>
                                    <p:cond delay="0"/>
                                  </p:stCondLst>
                                  <p:childTnLst>
                                    <p:animEffect transition="out" filter="dissolve">
                                      <p:cBhvr>
                                        <p:cTn id="107" dur="500"/>
                                        <p:tgtEl>
                                          <p:spTgt spid="52"/>
                                        </p:tgtEl>
                                      </p:cBhvr>
                                    </p:animEffect>
                                    <p:set>
                                      <p:cBhvr>
                                        <p:cTn id="108" dur="1" fill="hold">
                                          <p:stCondLst>
                                            <p:cond delay="499"/>
                                          </p:stCondLst>
                                        </p:cTn>
                                        <p:tgtEl>
                                          <p:spTgt spid="52"/>
                                        </p:tgtEl>
                                        <p:attrNameLst>
                                          <p:attrName>style.visibility</p:attrName>
                                        </p:attrNameLst>
                                      </p:cBhvr>
                                      <p:to>
                                        <p:strVal val="hidden"/>
                                      </p:to>
                                    </p:set>
                                  </p:childTnLst>
                                </p:cTn>
                              </p:par>
                              <p:par>
                                <p:cTn id="109" presetID="9" presetClass="exit" presetSubtype="0" fill="hold" nodeType="withEffect">
                                  <p:stCondLst>
                                    <p:cond delay="0"/>
                                  </p:stCondLst>
                                  <p:childTnLst>
                                    <p:animEffect transition="out" filter="dissolve">
                                      <p:cBhvr>
                                        <p:cTn id="110" dur="500"/>
                                        <p:tgtEl>
                                          <p:spTgt spid="61"/>
                                        </p:tgtEl>
                                      </p:cBhvr>
                                    </p:animEffect>
                                    <p:set>
                                      <p:cBhvr>
                                        <p:cTn id="111" dur="1" fill="hold">
                                          <p:stCondLst>
                                            <p:cond delay="499"/>
                                          </p:stCondLst>
                                        </p:cTn>
                                        <p:tgtEl>
                                          <p:spTgt spid="61"/>
                                        </p:tgtEl>
                                        <p:attrNameLst>
                                          <p:attrName>style.visibility</p:attrName>
                                        </p:attrNameLst>
                                      </p:cBhvr>
                                      <p:to>
                                        <p:strVal val="hidden"/>
                                      </p:to>
                                    </p:set>
                                  </p:childTnLst>
                                </p:cTn>
                              </p:par>
                              <p:par>
                                <p:cTn id="112" presetID="9" presetClass="exit" presetSubtype="0" fill="hold" nodeType="withEffect">
                                  <p:stCondLst>
                                    <p:cond delay="0"/>
                                  </p:stCondLst>
                                  <p:childTnLst>
                                    <p:animEffect transition="out" filter="dissolve">
                                      <p:cBhvr>
                                        <p:cTn id="113" dur="500"/>
                                        <p:tgtEl>
                                          <p:spTgt spid="57"/>
                                        </p:tgtEl>
                                      </p:cBhvr>
                                    </p:animEffect>
                                    <p:set>
                                      <p:cBhvr>
                                        <p:cTn id="114" dur="1" fill="hold">
                                          <p:stCondLst>
                                            <p:cond delay="499"/>
                                          </p:stCondLst>
                                        </p:cTn>
                                        <p:tgtEl>
                                          <p:spTgt spid="5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7" grpId="0" animBg="1"/>
      <p:bldP spid="37" grpId="1" animBg="1"/>
      <p:bldP spid="39" grpId="0" animBg="1"/>
      <p:bldP spid="39" grpId="1" animBg="1"/>
      <p:bldP spid="40" grpId="0"/>
      <p:bldP spid="41" grpId="0"/>
      <p:bldP spid="41" grpId="1"/>
      <p:bldP spid="42" grpId="0"/>
      <p:bldP spid="42" grpId="1"/>
      <p:bldP spid="44" grpId="0"/>
      <p:bldP spid="46" grpId="0"/>
      <p:bldP spid="46" grpId="1"/>
      <p:bldP spid="48" grpId="0"/>
      <p:bldP spid="48" grpId="1"/>
      <p:bldP spid="51" grpId="0" animBg="1"/>
      <p:bldP spid="63" grpId="0"/>
      <p:bldP spid="6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6A1DB-9879-5347-B3B5-E4F49776A1CD}"/>
              </a:ext>
            </a:extLst>
          </p:cNvPr>
          <p:cNvSpPr>
            <a:spLocks noGrp="1"/>
          </p:cNvSpPr>
          <p:nvPr>
            <p:ph type="title"/>
          </p:nvPr>
        </p:nvSpPr>
        <p:spPr/>
        <p:txBody>
          <a:bodyPr/>
          <a:lstStyle/>
          <a:p>
            <a:r>
              <a:rPr lang="fr-FR" dirty="0"/>
              <a:t>Read Path</a:t>
            </a:r>
          </a:p>
        </p:txBody>
      </p:sp>
      <p:sp>
        <p:nvSpPr>
          <p:cNvPr id="4" name="Date Placeholder 3">
            <a:extLst>
              <a:ext uri="{FF2B5EF4-FFF2-40B4-BE49-F238E27FC236}">
                <a16:creationId xmlns:a16="http://schemas.microsoft.com/office/drawing/2014/main" id="{AFF9AB4D-BB7D-F647-A6FA-CBDAA2253ACF}"/>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BAC5DD10-582D-B449-8188-0FE4B858BF14}"/>
              </a:ext>
            </a:extLst>
          </p:cNvPr>
          <p:cNvSpPr>
            <a:spLocks noGrp="1"/>
          </p:cNvSpPr>
          <p:nvPr>
            <p:ph type="sldNum" sz="quarter" idx="4"/>
          </p:nvPr>
        </p:nvSpPr>
        <p:spPr/>
        <p:txBody>
          <a:bodyPr/>
          <a:lstStyle/>
          <a:p>
            <a:fld id="{B2ACA3F6-9BF3-9640-9039-906AF661142D}" type="slidenum">
              <a:rPr lang="en-US" smtClean="0"/>
              <a:pPr/>
              <a:t>26</a:t>
            </a:fld>
            <a:endParaRPr lang="en-US"/>
          </a:p>
        </p:txBody>
      </p:sp>
    </p:spTree>
    <p:extLst>
      <p:ext uri="{BB962C8B-B14F-4D97-AF65-F5344CB8AC3E}">
        <p14:creationId xmlns:p14="http://schemas.microsoft.com/office/powerpoint/2010/main" val="10891882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592D0-99C5-6341-AB1C-F1E7010BA737}"/>
              </a:ext>
            </a:extLst>
          </p:cNvPr>
          <p:cNvSpPr>
            <a:spLocks noGrp="1"/>
          </p:cNvSpPr>
          <p:nvPr>
            <p:ph type="title"/>
          </p:nvPr>
        </p:nvSpPr>
        <p:spPr/>
        <p:txBody>
          <a:bodyPr/>
          <a:lstStyle/>
          <a:p>
            <a:r>
              <a:rPr lang="fr-FR" dirty="0" err="1"/>
              <a:t>Methodology</a:t>
            </a:r>
            <a:endParaRPr lang="fr-FR" dirty="0"/>
          </a:p>
        </p:txBody>
      </p:sp>
      <p:sp>
        <p:nvSpPr>
          <p:cNvPr id="4" name="Date Placeholder 3">
            <a:extLst>
              <a:ext uri="{FF2B5EF4-FFF2-40B4-BE49-F238E27FC236}">
                <a16:creationId xmlns:a16="http://schemas.microsoft.com/office/drawing/2014/main" id="{55A0FAE1-27E0-1E42-A0B4-3A8F840A75A4}"/>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ACDC8CAE-12EF-5742-BD61-877FD107D56A}"/>
              </a:ext>
            </a:extLst>
          </p:cNvPr>
          <p:cNvSpPr>
            <a:spLocks noGrp="1"/>
          </p:cNvSpPr>
          <p:nvPr>
            <p:ph type="sldNum" sz="quarter" idx="4"/>
          </p:nvPr>
        </p:nvSpPr>
        <p:spPr/>
        <p:txBody>
          <a:bodyPr/>
          <a:lstStyle/>
          <a:p>
            <a:fld id="{B2ACA3F6-9BF3-9640-9039-906AF661142D}" type="slidenum">
              <a:rPr lang="en-US" smtClean="0"/>
              <a:pPr/>
              <a:t>27</a:t>
            </a:fld>
            <a:endParaRPr lang="en-US"/>
          </a:p>
        </p:txBody>
      </p:sp>
      <p:pic>
        <p:nvPicPr>
          <p:cNvPr id="7" name="Picture 6">
            <a:extLst>
              <a:ext uri="{FF2B5EF4-FFF2-40B4-BE49-F238E27FC236}">
                <a16:creationId xmlns:a16="http://schemas.microsoft.com/office/drawing/2014/main" id="{A2683FE6-1427-1B49-9478-B1D8FDF33FCC}"/>
              </a:ext>
            </a:extLst>
          </p:cNvPr>
          <p:cNvPicPr>
            <a:picLocks noChangeAspect="1"/>
          </p:cNvPicPr>
          <p:nvPr/>
        </p:nvPicPr>
        <p:blipFill>
          <a:blip r:embed="rId2"/>
          <a:stretch>
            <a:fillRect/>
          </a:stretch>
        </p:blipFill>
        <p:spPr>
          <a:xfrm>
            <a:off x="0" y="1127780"/>
            <a:ext cx="9144000" cy="2887940"/>
          </a:xfrm>
          <a:prstGeom prst="rect">
            <a:avLst/>
          </a:prstGeom>
        </p:spPr>
      </p:pic>
    </p:spTree>
    <p:extLst>
      <p:ext uri="{BB962C8B-B14F-4D97-AF65-F5344CB8AC3E}">
        <p14:creationId xmlns:p14="http://schemas.microsoft.com/office/powerpoint/2010/main" val="37147102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592D0-99C5-6341-AB1C-F1E7010BA737}"/>
              </a:ext>
            </a:extLst>
          </p:cNvPr>
          <p:cNvSpPr>
            <a:spLocks noGrp="1"/>
          </p:cNvSpPr>
          <p:nvPr>
            <p:ph type="title"/>
          </p:nvPr>
        </p:nvSpPr>
        <p:spPr/>
        <p:txBody>
          <a:bodyPr/>
          <a:lstStyle/>
          <a:p>
            <a:r>
              <a:rPr lang="fr-FR" dirty="0"/>
              <a:t>Conceptual Data Model</a:t>
            </a:r>
          </a:p>
        </p:txBody>
      </p:sp>
      <p:sp>
        <p:nvSpPr>
          <p:cNvPr id="4" name="Date Placeholder 3">
            <a:extLst>
              <a:ext uri="{FF2B5EF4-FFF2-40B4-BE49-F238E27FC236}">
                <a16:creationId xmlns:a16="http://schemas.microsoft.com/office/drawing/2014/main" id="{55A0FAE1-27E0-1E42-A0B4-3A8F840A75A4}"/>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ACDC8CAE-12EF-5742-BD61-877FD107D56A}"/>
              </a:ext>
            </a:extLst>
          </p:cNvPr>
          <p:cNvSpPr>
            <a:spLocks noGrp="1"/>
          </p:cNvSpPr>
          <p:nvPr>
            <p:ph type="sldNum" sz="quarter" idx="4"/>
          </p:nvPr>
        </p:nvSpPr>
        <p:spPr/>
        <p:txBody>
          <a:bodyPr/>
          <a:lstStyle/>
          <a:p>
            <a:fld id="{B2ACA3F6-9BF3-9640-9039-906AF661142D}" type="slidenum">
              <a:rPr lang="en-US" smtClean="0"/>
              <a:pPr/>
              <a:t>28</a:t>
            </a:fld>
            <a:endParaRPr lang="en-US"/>
          </a:p>
        </p:txBody>
      </p:sp>
      <p:pic>
        <p:nvPicPr>
          <p:cNvPr id="6" name="Picture 5">
            <a:extLst>
              <a:ext uri="{FF2B5EF4-FFF2-40B4-BE49-F238E27FC236}">
                <a16:creationId xmlns:a16="http://schemas.microsoft.com/office/drawing/2014/main" id="{00EF0D74-3B90-5B48-A0C3-E996EC2178C1}"/>
              </a:ext>
            </a:extLst>
          </p:cNvPr>
          <p:cNvPicPr>
            <a:picLocks noChangeAspect="1"/>
          </p:cNvPicPr>
          <p:nvPr/>
        </p:nvPicPr>
        <p:blipFill>
          <a:blip r:embed="rId2"/>
          <a:stretch>
            <a:fillRect/>
          </a:stretch>
        </p:blipFill>
        <p:spPr>
          <a:xfrm>
            <a:off x="118533" y="1007740"/>
            <a:ext cx="8568267" cy="3414275"/>
          </a:xfrm>
          <a:prstGeom prst="rect">
            <a:avLst/>
          </a:prstGeom>
        </p:spPr>
      </p:pic>
    </p:spTree>
    <p:extLst>
      <p:ext uri="{BB962C8B-B14F-4D97-AF65-F5344CB8AC3E}">
        <p14:creationId xmlns:p14="http://schemas.microsoft.com/office/powerpoint/2010/main" val="22624882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D54B5-8DEE-DB40-9914-098986098845}"/>
              </a:ext>
            </a:extLst>
          </p:cNvPr>
          <p:cNvSpPr>
            <a:spLocks noGrp="1"/>
          </p:cNvSpPr>
          <p:nvPr>
            <p:ph type="title"/>
          </p:nvPr>
        </p:nvSpPr>
        <p:spPr/>
        <p:txBody>
          <a:bodyPr/>
          <a:lstStyle/>
          <a:p>
            <a:r>
              <a:rPr lang="fr-FR" dirty="0"/>
              <a:t>Application Workflow</a:t>
            </a:r>
          </a:p>
        </p:txBody>
      </p:sp>
      <p:sp>
        <p:nvSpPr>
          <p:cNvPr id="4" name="Date Placeholder 3">
            <a:extLst>
              <a:ext uri="{FF2B5EF4-FFF2-40B4-BE49-F238E27FC236}">
                <a16:creationId xmlns:a16="http://schemas.microsoft.com/office/drawing/2014/main" id="{2849DBFA-3431-FB4A-B50E-27ABEAB92B7E}"/>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A541E671-B137-0848-BB1E-A7459C5958B7}"/>
              </a:ext>
            </a:extLst>
          </p:cNvPr>
          <p:cNvSpPr>
            <a:spLocks noGrp="1"/>
          </p:cNvSpPr>
          <p:nvPr>
            <p:ph type="sldNum" sz="quarter" idx="4"/>
          </p:nvPr>
        </p:nvSpPr>
        <p:spPr/>
        <p:txBody>
          <a:bodyPr/>
          <a:lstStyle/>
          <a:p>
            <a:fld id="{B2ACA3F6-9BF3-9640-9039-906AF661142D}" type="slidenum">
              <a:rPr lang="en-US" smtClean="0"/>
              <a:pPr/>
              <a:t>29</a:t>
            </a:fld>
            <a:endParaRPr lang="en-US"/>
          </a:p>
        </p:txBody>
      </p:sp>
      <p:pic>
        <p:nvPicPr>
          <p:cNvPr id="9" name="Picture 8">
            <a:extLst>
              <a:ext uri="{FF2B5EF4-FFF2-40B4-BE49-F238E27FC236}">
                <a16:creationId xmlns:a16="http://schemas.microsoft.com/office/drawing/2014/main" id="{02E9738C-E1E1-E24E-AEFB-BBEB5A627106}"/>
              </a:ext>
            </a:extLst>
          </p:cNvPr>
          <p:cNvPicPr>
            <a:picLocks noChangeAspect="1"/>
          </p:cNvPicPr>
          <p:nvPr/>
        </p:nvPicPr>
        <p:blipFill>
          <a:blip r:embed="rId2"/>
          <a:stretch>
            <a:fillRect/>
          </a:stretch>
        </p:blipFill>
        <p:spPr>
          <a:xfrm>
            <a:off x="80683" y="941973"/>
            <a:ext cx="6457443" cy="3984514"/>
          </a:xfrm>
          <a:prstGeom prst="rect">
            <a:avLst/>
          </a:prstGeom>
        </p:spPr>
      </p:pic>
    </p:spTree>
    <p:extLst>
      <p:ext uri="{BB962C8B-B14F-4D97-AF65-F5344CB8AC3E}">
        <p14:creationId xmlns:p14="http://schemas.microsoft.com/office/powerpoint/2010/main" val="3788773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F419D-3146-A34B-8786-3653422ACA30}"/>
              </a:ext>
            </a:extLst>
          </p:cNvPr>
          <p:cNvSpPr>
            <a:spLocks noGrp="1"/>
          </p:cNvSpPr>
          <p:nvPr>
            <p:ph type="title"/>
          </p:nvPr>
        </p:nvSpPr>
        <p:spPr>
          <a:xfrm>
            <a:off x="474791" y="996272"/>
            <a:ext cx="5584371" cy="1371600"/>
          </a:xfrm>
        </p:spPr>
        <p:txBody>
          <a:bodyPr/>
          <a:lstStyle/>
          <a:p>
            <a:pPr algn="ctr"/>
            <a:r>
              <a:rPr lang="en-US" dirty="0"/>
              <a:t>Topology</a:t>
            </a:r>
            <a:br>
              <a:rPr lang="en-US" dirty="0"/>
            </a:br>
            <a:r>
              <a:rPr lang="en-US" dirty="0"/>
              <a:t>and</a:t>
            </a:r>
            <a:br>
              <a:rPr lang="en-US" dirty="0"/>
            </a:br>
            <a:r>
              <a:rPr lang="en-US" dirty="0"/>
              <a:t>Architecture</a:t>
            </a:r>
          </a:p>
        </p:txBody>
      </p:sp>
      <p:sp>
        <p:nvSpPr>
          <p:cNvPr id="4" name="Slide Number Placeholder 3">
            <a:extLst>
              <a:ext uri="{FF2B5EF4-FFF2-40B4-BE49-F238E27FC236}">
                <a16:creationId xmlns:a16="http://schemas.microsoft.com/office/drawing/2014/main" id="{859C3F18-9462-5C47-9B49-BDBC4B5F7A44}"/>
              </a:ext>
            </a:extLst>
          </p:cNvPr>
          <p:cNvSpPr>
            <a:spLocks noGrp="1"/>
          </p:cNvSpPr>
          <p:nvPr>
            <p:ph type="sldNum" sz="quarter" idx="4"/>
          </p:nvPr>
        </p:nvSpPr>
        <p:spPr/>
        <p:txBody>
          <a:bodyPr/>
          <a:lstStyle/>
          <a:p>
            <a:pPr algn="r" defTabSz="457200"/>
            <a:fld id="{625532A8-9998-1545-8016-7D9932388623}" type="slidenum">
              <a:rPr lang="uk-UA" smtClean="0"/>
              <a:pPr algn="r" defTabSz="457200"/>
              <a:t>3</a:t>
            </a:fld>
            <a:endParaRPr lang="uk-UA"/>
          </a:p>
        </p:txBody>
      </p:sp>
      <p:sp>
        <p:nvSpPr>
          <p:cNvPr id="5" name="Date Placeholder 4">
            <a:extLst>
              <a:ext uri="{FF2B5EF4-FFF2-40B4-BE49-F238E27FC236}">
                <a16:creationId xmlns:a16="http://schemas.microsoft.com/office/drawing/2014/main" id="{F0A46702-4F14-164F-B171-250E326E99BE}"/>
              </a:ext>
            </a:extLst>
          </p:cNvPr>
          <p:cNvSpPr>
            <a:spLocks noGrp="1"/>
          </p:cNvSpPr>
          <p:nvPr>
            <p:ph type="dt" sz="half" idx="2"/>
          </p:nvPr>
        </p:nvSpPr>
        <p:spPr/>
        <p:txBody>
          <a:bodyPr/>
          <a:lstStyle/>
          <a:p>
            <a:pPr defTabSz="457200"/>
            <a:r>
              <a:rPr lang="en-US" dirty="0"/>
              <a:t>© DataStax, All Rights Reserved.</a:t>
            </a:r>
            <a:endParaRPr lang="mr-IN" dirty="0"/>
          </a:p>
        </p:txBody>
      </p:sp>
    </p:spTree>
    <p:extLst>
      <p:ext uri="{BB962C8B-B14F-4D97-AF65-F5344CB8AC3E}">
        <p14:creationId xmlns:p14="http://schemas.microsoft.com/office/powerpoint/2010/main" val="36429400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816CF-C23D-AA43-90EE-F79E0D2FF18A}"/>
              </a:ext>
            </a:extLst>
          </p:cNvPr>
          <p:cNvSpPr>
            <a:spLocks noGrp="1"/>
          </p:cNvSpPr>
          <p:nvPr>
            <p:ph type="title"/>
          </p:nvPr>
        </p:nvSpPr>
        <p:spPr/>
        <p:txBody>
          <a:bodyPr/>
          <a:lstStyle/>
          <a:p>
            <a:r>
              <a:rPr lang="fr-FR" dirty="0"/>
              <a:t>Mapping Conceptual to logical</a:t>
            </a:r>
          </a:p>
        </p:txBody>
      </p:sp>
      <p:sp>
        <p:nvSpPr>
          <p:cNvPr id="4" name="Date Placeholder 3">
            <a:extLst>
              <a:ext uri="{FF2B5EF4-FFF2-40B4-BE49-F238E27FC236}">
                <a16:creationId xmlns:a16="http://schemas.microsoft.com/office/drawing/2014/main" id="{4DA52226-3CEA-6F40-8CE5-21489F96C9E7}"/>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11E7BAF1-D913-6A4F-A3F3-2E56BC3F359C}"/>
              </a:ext>
            </a:extLst>
          </p:cNvPr>
          <p:cNvSpPr>
            <a:spLocks noGrp="1"/>
          </p:cNvSpPr>
          <p:nvPr>
            <p:ph type="sldNum" sz="quarter" idx="4"/>
          </p:nvPr>
        </p:nvSpPr>
        <p:spPr/>
        <p:txBody>
          <a:bodyPr/>
          <a:lstStyle/>
          <a:p>
            <a:fld id="{B2ACA3F6-9BF3-9640-9039-906AF661142D}" type="slidenum">
              <a:rPr lang="en-US" smtClean="0"/>
              <a:pPr/>
              <a:t>30</a:t>
            </a:fld>
            <a:endParaRPr lang="en-US"/>
          </a:p>
        </p:txBody>
      </p:sp>
      <p:pic>
        <p:nvPicPr>
          <p:cNvPr id="7" name="Picture 6">
            <a:extLst>
              <a:ext uri="{FF2B5EF4-FFF2-40B4-BE49-F238E27FC236}">
                <a16:creationId xmlns:a16="http://schemas.microsoft.com/office/drawing/2014/main" id="{233C58F3-13B1-9B4A-8C84-52CD097AE06F}"/>
              </a:ext>
            </a:extLst>
          </p:cNvPr>
          <p:cNvPicPr>
            <a:picLocks noChangeAspect="1"/>
          </p:cNvPicPr>
          <p:nvPr/>
        </p:nvPicPr>
        <p:blipFill>
          <a:blip r:embed="rId3"/>
          <a:stretch>
            <a:fillRect/>
          </a:stretch>
        </p:blipFill>
        <p:spPr>
          <a:xfrm>
            <a:off x="235324" y="1312995"/>
            <a:ext cx="2905073" cy="3046785"/>
          </a:xfrm>
          <a:prstGeom prst="rect">
            <a:avLst/>
          </a:prstGeom>
        </p:spPr>
      </p:pic>
      <p:pic>
        <p:nvPicPr>
          <p:cNvPr id="9" name="Picture 8">
            <a:extLst>
              <a:ext uri="{FF2B5EF4-FFF2-40B4-BE49-F238E27FC236}">
                <a16:creationId xmlns:a16="http://schemas.microsoft.com/office/drawing/2014/main" id="{FC16F0C7-66D0-BB44-BCA1-39E9C0EE2559}"/>
              </a:ext>
            </a:extLst>
          </p:cNvPr>
          <p:cNvPicPr>
            <a:picLocks noChangeAspect="1"/>
          </p:cNvPicPr>
          <p:nvPr/>
        </p:nvPicPr>
        <p:blipFill>
          <a:blip r:embed="rId4"/>
          <a:stretch>
            <a:fillRect/>
          </a:stretch>
        </p:blipFill>
        <p:spPr>
          <a:xfrm>
            <a:off x="3384170" y="1312995"/>
            <a:ext cx="5486399" cy="3156717"/>
          </a:xfrm>
          <a:prstGeom prst="rect">
            <a:avLst/>
          </a:prstGeom>
          <a:ln>
            <a:solidFill>
              <a:schemeClr val="bg2"/>
            </a:solidFill>
          </a:ln>
        </p:spPr>
      </p:pic>
    </p:spTree>
    <p:extLst>
      <p:ext uri="{BB962C8B-B14F-4D97-AF65-F5344CB8AC3E}">
        <p14:creationId xmlns:p14="http://schemas.microsoft.com/office/powerpoint/2010/main" val="8355709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816CF-C23D-AA43-90EE-F79E0D2FF18A}"/>
              </a:ext>
            </a:extLst>
          </p:cNvPr>
          <p:cNvSpPr>
            <a:spLocks noGrp="1"/>
          </p:cNvSpPr>
          <p:nvPr>
            <p:ph type="title"/>
          </p:nvPr>
        </p:nvSpPr>
        <p:spPr/>
        <p:txBody>
          <a:bodyPr/>
          <a:lstStyle/>
          <a:p>
            <a:r>
              <a:rPr lang="fr-FR" dirty="0"/>
              <a:t>MR1 : Entities and Relationships</a:t>
            </a:r>
          </a:p>
        </p:txBody>
      </p:sp>
      <p:sp>
        <p:nvSpPr>
          <p:cNvPr id="4" name="Date Placeholder 3">
            <a:extLst>
              <a:ext uri="{FF2B5EF4-FFF2-40B4-BE49-F238E27FC236}">
                <a16:creationId xmlns:a16="http://schemas.microsoft.com/office/drawing/2014/main" id="{4DA52226-3CEA-6F40-8CE5-21489F96C9E7}"/>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11E7BAF1-D913-6A4F-A3F3-2E56BC3F359C}"/>
              </a:ext>
            </a:extLst>
          </p:cNvPr>
          <p:cNvSpPr>
            <a:spLocks noGrp="1"/>
          </p:cNvSpPr>
          <p:nvPr>
            <p:ph type="sldNum" sz="quarter" idx="4"/>
          </p:nvPr>
        </p:nvSpPr>
        <p:spPr/>
        <p:txBody>
          <a:bodyPr/>
          <a:lstStyle/>
          <a:p>
            <a:fld id="{B2ACA3F6-9BF3-9640-9039-906AF661142D}" type="slidenum">
              <a:rPr lang="en-US" smtClean="0"/>
              <a:pPr/>
              <a:t>31</a:t>
            </a:fld>
            <a:endParaRPr lang="en-US"/>
          </a:p>
        </p:txBody>
      </p:sp>
      <p:pic>
        <p:nvPicPr>
          <p:cNvPr id="6" name="Picture 5">
            <a:extLst>
              <a:ext uri="{FF2B5EF4-FFF2-40B4-BE49-F238E27FC236}">
                <a16:creationId xmlns:a16="http://schemas.microsoft.com/office/drawing/2014/main" id="{36F88624-23D2-834E-A089-BA1DB07991B9}"/>
              </a:ext>
            </a:extLst>
          </p:cNvPr>
          <p:cNvPicPr>
            <a:picLocks noChangeAspect="1"/>
          </p:cNvPicPr>
          <p:nvPr/>
        </p:nvPicPr>
        <p:blipFill>
          <a:blip r:embed="rId3"/>
          <a:stretch>
            <a:fillRect/>
          </a:stretch>
        </p:blipFill>
        <p:spPr>
          <a:xfrm>
            <a:off x="235324" y="969107"/>
            <a:ext cx="8606117" cy="3668522"/>
          </a:xfrm>
          <a:prstGeom prst="rect">
            <a:avLst/>
          </a:prstGeom>
        </p:spPr>
      </p:pic>
    </p:spTree>
    <p:extLst>
      <p:ext uri="{BB962C8B-B14F-4D97-AF65-F5344CB8AC3E}">
        <p14:creationId xmlns:p14="http://schemas.microsoft.com/office/powerpoint/2010/main" val="9918588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CDF81-CAC4-424A-A4BF-47D7B04FC567}"/>
              </a:ext>
            </a:extLst>
          </p:cNvPr>
          <p:cNvSpPr>
            <a:spLocks noGrp="1"/>
          </p:cNvSpPr>
          <p:nvPr>
            <p:ph type="title"/>
          </p:nvPr>
        </p:nvSpPr>
        <p:spPr/>
        <p:txBody>
          <a:bodyPr/>
          <a:lstStyle/>
          <a:p>
            <a:r>
              <a:rPr lang="fr-FR" dirty="0"/>
              <a:t>MR2: Equality Search Attributes</a:t>
            </a:r>
          </a:p>
        </p:txBody>
      </p:sp>
      <p:sp>
        <p:nvSpPr>
          <p:cNvPr id="4" name="Date Placeholder 3">
            <a:extLst>
              <a:ext uri="{FF2B5EF4-FFF2-40B4-BE49-F238E27FC236}">
                <a16:creationId xmlns:a16="http://schemas.microsoft.com/office/drawing/2014/main" id="{D1D5B4AD-B2C9-F846-8F9D-1B650CB71B60}"/>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F5FB0FE1-1FFE-5641-AB4A-3FE4FB46510D}"/>
              </a:ext>
            </a:extLst>
          </p:cNvPr>
          <p:cNvSpPr>
            <a:spLocks noGrp="1"/>
          </p:cNvSpPr>
          <p:nvPr>
            <p:ph type="sldNum" sz="quarter" idx="4"/>
          </p:nvPr>
        </p:nvSpPr>
        <p:spPr/>
        <p:txBody>
          <a:bodyPr/>
          <a:lstStyle/>
          <a:p>
            <a:fld id="{B2ACA3F6-9BF3-9640-9039-906AF661142D}" type="slidenum">
              <a:rPr lang="en-US" smtClean="0"/>
              <a:pPr/>
              <a:t>32</a:t>
            </a:fld>
            <a:endParaRPr lang="en-US"/>
          </a:p>
        </p:txBody>
      </p:sp>
      <p:pic>
        <p:nvPicPr>
          <p:cNvPr id="7" name="Picture 6">
            <a:extLst>
              <a:ext uri="{FF2B5EF4-FFF2-40B4-BE49-F238E27FC236}">
                <a16:creationId xmlns:a16="http://schemas.microsoft.com/office/drawing/2014/main" id="{17CDC4FA-E988-CB40-9CBB-5872BF00436C}"/>
              </a:ext>
            </a:extLst>
          </p:cNvPr>
          <p:cNvPicPr>
            <a:picLocks noChangeAspect="1"/>
          </p:cNvPicPr>
          <p:nvPr/>
        </p:nvPicPr>
        <p:blipFill>
          <a:blip r:embed="rId2"/>
          <a:stretch>
            <a:fillRect/>
          </a:stretch>
        </p:blipFill>
        <p:spPr>
          <a:xfrm>
            <a:off x="77820" y="1120405"/>
            <a:ext cx="9144000" cy="3532579"/>
          </a:xfrm>
          <a:prstGeom prst="rect">
            <a:avLst/>
          </a:prstGeom>
        </p:spPr>
      </p:pic>
    </p:spTree>
    <p:extLst>
      <p:ext uri="{BB962C8B-B14F-4D97-AF65-F5344CB8AC3E}">
        <p14:creationId xmlns:p14="http://schemas.microsoft.com/office/powerpoint/2010/main" val="9316306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CDF81-CAC4-424A-A4BF-47D7B04FC567}"/>
              </a:ext>
            </a:extLst>
          </p:cNvPr>
          <p:cNvSpPr>
            <a:spLocks noGrp="1"/>
          </p:cNvSpPr>
          <p:nvPr>
            <p:ph type="title"/>
          </p:nvPr>
        </p:nvSpPr>
        <p:spPr/>
        <p:txBody>
          <a:bodyPr/>
          <a:lstStyle/>
          <a:p>
            <a:r>
              <a:rPr lang="fr-FR" dirty="0"/>
              <a:t>MR3: Inequality Search Attributes</a:t>
            </a:r>
          </a:p>
        </p:txBody>
      </p:sp>
      <p:sp>
        <p:nvSpPr>
          <p:cNvPr id="4" name="Date Placeholder 3">
            <a:extLst>
              <a:ext uri="{FF2B5EF4-FFF2-40B4-BE49-F238E27FC236}">
                <a16:creationId xmlns:a16="http://schemas.microsoft.com/office/drawing/2014/main" id="{D1D5B4AD-B2C9-F846-8F9D-1B650CB71B60}"/>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F5FB0FE1-1FFE-5641-AB4A-3FE4FB46510D}"/>
              </a:ext>
            </a:extLst>
          </p:cNvPr>
          <p:cNvSpPr>
            <a:spLocks noGrp="1"/>
          </p:cNvSpPr>
          <p:nvPr>
            <p:ph type="sldNum" sz="quarter" idx="4"/>
          </p:nvPr>
        </p:nvSpPr>
        <p:spPr/>
        <p:txBody>
          <a:bodyPr/>
          <a:lstStyle/>
          <a:p>
            <a:fld id="{B2ACA3F6-9BF3-9640-9039-906AF661142D}" type="slidenum">
              <a:rPr lang="en-US" smtClean="0"/>
              <a:pPr/>
              <a:t>33</a:t>
            </a:fld>
            <a:endParaRPr lang="en-US"/>
          </a:p>
        </p:txBody>
      </p:sp>
      <p:pic>
        <p:nvPicPr>
          <p:cNvPr id="6" name="Picture 5">
            <a:extLst>
              <a:ext uri="{FF2B5EF4-FFF2-40B4-BE49-F238E27FC236}">
                <a16:creationId xmlns:a16="http://schemas.microsoft.com/office/drawing/2014/main" id="{C2866485-0A84-B348-A92D-08EDBB20B755}"/>
              </a:ext>
            </a:extLst>
          </p:cNvPr>
          <p:cNvPicPr>
            <a:picLocks noChangeAspect="1"/>
          </p:cNvPicPr>
          <p:nvPr/>
        </p:nvPicPr>
        <p:blipFill>
          <a:blip r:embed="rId2"/>
          <a:stretch>
            <a:fillRect/>
          </a:stretch>
        </p:blipFill>
        <p:spPr>
          <a:xfrm>
            <a:off x="0" y="1055992"/>
            <a:ext cx="9144000" cy="3494752"/>
          </a:xfrm>
          <a:prstGeom prst="rect">
            <a:avLst/>
          </a:prstGeom>
        </p:spPr>
      </p:pic>
    </p:spTree>
    <p:extLst>
      <p:ext uri="{BB962C8B-B14F-4D97-AF65-F5344CB8AC3E}">
        <p14:creationId xmlns:p14="http://schemas.microsoft.com/office/powerpoint/2010/main" val="25053782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745C3-8BE1-0346-9133-08051EA91D05}"/>
              </a:ext>
            </a:extLst>
          </p:cNvPr>
          <p:cNvSpPr>
            <a:spLocks noGrp="1"/>
          </p:cNvSpPr>
          <p:nvPr>
            <p:ph type="title"/>
          </p:nvPr>
        </p:nvSpPr>
        <p:spPr/>
        <p:txBody>
          <a:bodyPr/>
          <a:lstStyle/>
          <a:p>
            <a:r>
              <a:rPr lang="fr-FR" dirty="0"/>
              <a:t>MR4: Ordering Attributes</a:t>
            </a:r>
          </a:p>
        </p:txBody>
      </p:sp>
      <p:sp>
        <p:nvSpPr>
          <p:cNvPr id="4" name="Date Placeholder 3">
            <a:extLst>
              <a:ext uri="{FF2B5EF4-FFF2-40B4-BE49-F238E27FC236}">
                <a16:creationId xmlns:a16="http://schemas.microsoft.com/office/drawing/2014/main" id="{66C5E796-C091-D84B-BC6F-EE9FA4B32178}"/>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8113E85A-949D-0F4D-B78F-55A2395DBD32}"/>
              </a:ext>
            </a:extLst>
          </p:cNvPr>
          <p:cNvSpPr>
            <a:spLocks noGrp="1"/>
          </p:cNvSpPr>
          <p:nvPr>
            <p:ph type="sldNum" sz="quarter" idx="4"/>
          </p:nvPr>
        </p:nvSpPr>
        <p:spPr/>
        <p:txBody>
          <a:bodyPr/>
          <a:lstStyle/>
          <a:p>
            <a:fld id="{B2ACA3F6-9BF3-9640-9039-906AF661142D}" type="slidenum">
              <a:rPr lang="en-US" smtClean="0"/>
              <a:pPr/>
              <a:t>34</a:t>
            </a:fld>
            <a:endParaRPr lang="en-US"/>
          </a:p>
        </p:txBody>
      </p:sp>
      <p:pic>
        <p:nvPicPr>
          <p:cNvPr id="7" name="Picture 6">
            <a:extLst>
              <a:ext uri="{FF2B5EF4-FFF2-40B4-BE49-F238E27FC236}">
                <a16:creationId xmlns:a16="http://schemas.microsoft.com/office/drawing/2014/main" id="{6605709E-F6D9-F741-B4DD-EA72E37847D2}"/>
              </a:ext>
            </a:extLst>
          </p:cNvPr>
          <p:cNvPicPr>
            <a:picLocks noChangeAspect="1"/>
          </p:cNvPicPr>
          <p:nvPr/>
        </p:nvPicPr>
        <p:blipFill>
          <a:blip r:embed="rId2"/>
          <a:stretch>
            <a:fillRect/>
          </a:stretch>
        </p:blipFill>
        <p:spPr>
          <a:xfrm>
            <a:off x="0" y="904284"/>
            <a:ext cx="9144000" cy="3798168"/>
          </a:xfrm>
          <a:prstGeom prst="rect">
            <a:avLst/>
          </a:prstGeom>
        </p:spPr>
      </p:pic>
    </p:spTree>
    <p:extLst>
      <p:ext uri="{BB962C8B-B14F-4D97-AF65-F5344CB8AC3E}">
        <p14:creationId xmlns:p14="http://schemas.microsoft.com/office/powerpoint/2010/main" val="18541995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745C3-8BE1-0346-9133-08051EA91D05}"/>
              </a:ext>
            </a:extLst>
          </p:cNvPr>
          <p:cNvSpPr>
            <a:spLocks noGrp="1"/>
          </p:cNvSpPr>
          <p:nvPr>
            <p:ph type="title"/>
          </p:nvPr>
        </p:nvSpPr>
        <p:spPr/>
        <p:txBody>
          <a:bodyPr/>
          <a:lstStyle/>
          <a:p>
            <a:r>
              <a:rPr lang="fr-FR" dirty="0"/>
              <a:t>MR4: Ordering Attributes</a:t>
            </a:r>
          </a:p>
        </p:txBody>
      </p:sp>
      <p:sp>
        <p:nvSpPr>
          <p:cNvPr id="4" name="Date Placeholder 3">
            <a:extLst>
              <a:ext uri="{FF2B5EF4-FFF2-40B4-BE49-F238E27FC236}">
                <a16:creationId xmlns:a16="http://schemas.microsoft.com/office/drawing/2014/main" id="{66C5E796-C091-D84B-BC6F-EE9FA4B32178}"/>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8113E85A-949D-0F4D-B78F-55A2395DBD32}"/>
              </a:ext>
            </a:extLst>
          </p:cNvPr>
          <p:cNvSpPr>
            <a:spLocks noGrp="1"/>
          </p:cNvSpPr>
          <p:nvPr>
            <p:ph type="sldNum" sz="quarter" idx="4"/>
          </p:nvPr>
        </p:nvSpPr>
        <p:spPr/>
        <p:txBody>
          <a:bodyPr/>
          <a:lstStyle/>
          <a:p>
            <a:fld id="{B2ACA3F6-9BF3-9640-9039-906AF661142D}" type="slidenum">
              <a:rPr lang="en-US" smtClean="0"/>
              <a:pPr/>
              <a:t>35</a:t>
            </a:fld>
            <a:endParaRPr lang="en-US"/>
          </a:p>
        </p:txBody>
      </p:sp>
      <p:pic>
        <p:nvPicPr>
          <p:cNvPr id="6" name="Picture 5">
            <a:extLst>
              <a:ext uri="{FF2B5EF4-FFF2-40B4-BE49-F238E27FC236}">
                <a16:creationId xmlns:a16="http://schemas.microsoft.com/office/drawing/2014/main" id="{459AE2FA-54C0-0549-B102-006CDDB3C9A4}"/>
              </a:ext>
            </a:extLst>
          </p:cNvPr>
          <p:cNvPicPr>
            <a:picLocks noChangeAspect="1"/>
          </p:cNvPicPr>
          <p:nvPr/>
        </p:nvPicPr>
        <p:blipFill>
          <a:blip r:embed="rId2"/>
          <a:stretch>
            <a:fillRect/>
          </a:stretch>
        </p:blipFill>
        <p:spPr>
          <a:xfrm>
            <a:off x="235324" y="887029"/>
            <a:ext cx="8229600" cy="3902140"/>
          </a:xfrm>
          <a:prstGeom prst="rect">
            <a:avLst/>
          </a:prstGeom>
        </p:spPr>
      </p:pic>
    </p:spTree>
    <p:extLst>
      <p:ext uri="{BB962C8B-B14F-4D97-AF65-F5344CB8AC3E}">
        <p14:creationId xmlns:p14="http://schemas.microsoft.com/office/powerpoint/2010/main" val="34732895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EA2E4-1AAD-3C4E-8A0C-FA6741DB0E3C}"/>
              </a:ext>
            </a:extLst>
          </p:cNvPr>
          <p:cNvSpPr>
            <a:spLocks noGrp="1"/>
          </p:cNvSpPr>
          <p:nvPr>
            <p:ph type="title"/>
          </p:nvPr>
        </p:nvSpPr>
        <p:spPr/>
        <p:txBody>
          <a:bodyPr/>
          <a:lstStyle/>
          <a:p>
            <a:r>
              <a:rPr lang="fr-FR" dirty="0"/>
              <a:t>MR5: Key Attributes</a:t>
            </a:r>
          </a:p>
        </p:txBody>
      </p:sp>
      <p:sp>
        <p:nvSpPr>
          <p:cNvPr id="4" name="Date Placeholder 3">
            <a:extLst>
              <a:ext uri="{FF2B5EF4-FFF2-40B4-BE49-F238E27FC236}">
                <a16:creationId xmlns:a16="http://schemas.microsoft.com/office/drawing/2014/main" id="{7C5FA344-7AB4-274D-9A9D-3EB4E2346192}"/>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E469DE2D-D5EA-2949-8508-B807B80A345D}"/>
              </a:ext>
            </a:extLst>
          </p:cNvPr>
          <p:cNvSpPr>
            <a:spLocks noGrp="1"/>
          </p:cNvSpPr>
          <p:nvPr>
            <p:ph type="sldNum" sz="quarter" idx="4"/>
          </p:nvPr>
        </p:nvSpPr>
        <p:spPr/>
        <p:txBody>
          <a:bodyPr/>
          <a:lstStyle/>
          <a:p>
            <a:fld id="{B2ACA3F6-9BF3-9640-9039-906AF661142D}" type="slidenum">
              <a:rPr lang="en-US" smtClean="0"/>
              <a:pPr/>
              <a:t>36</a:t>
            </a:fld>
            <a:endParaRPr lang="en-US"/>
          </a:p>
        </p:txBody>
      </p:sp>
      <p:pic>
        <p:nvPicPr>
          <p:cNvPr id="7" name="Picture 6">
            <a:extLst>
              <a:ext uri="{FF2B5EF4-FFF2-40B4-BE49-F238E27FC236}">
                <a16:creationId xmlns:a16="http://schemas.microsoft.com/office/drawing/2014/main" id="{8F7D0CBD-07B1-0E44-B90F-0A278F60DBC0}"/>
              </a:ext>
            </a:extLst>
          </p:cNvPr>
          <p:cNvPicPr>
            <a:picLocks noChangeAspect="1"/>
          </p:cNvPicPr>
          <p:nvPr/>
        </p:nvPicPr>
        <p:blipFill>
          <a:blip r:embed="rId2"/>
          <a:stretch>
            <a:fillRect/>
          </a:stretch>
        </p:blipFill>
        <p:spPr>
          <a:xfrm>
            <a:off x="0" y="1045290"/>
            <a:ext cx="9144000" cy="3516157"/>
          </a:xfrm>
          <a:prstGeom prst="rect">
            <a:avLst/>
          </a:prstGeom>
        </p:spPr>
      </p:pic>
    </p:spTree>
    <p:extLst>
      <p:ext uri="{BB962C8B-B14F-4D97-AF65-F5344CB8AC3E}">
        <p14:creationId xmlns:p14="http://schemas.microsoft.com/office/powerpoint/2010/main" val="29294161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a:latin typeface="Helvetica Neue"/>
                <a:ea typeface="Helvetica Neue"/>
                <a:cs typeface="Helvetica Neue"/>
              </a:rPr>
              <a:t>Skinny</a:t>
            </a:r>
            <a:r>
              <a:rPr lang="de-DE" dirty="0">
                <a:latin typeface="Helvetica Neue"/>
                <a:ea typeface="Helvetica Neue"/>
                <a:cs typeface="Helvetica Neue"/>
              </a:rPr>
              <a:t> vs. Wide </a:t>
            </a:r>
            <a:r>
              <a:rPr lang="de-DE" dirty="0" err="1">
                <a:latin typeface="Helvetica Neue"/>
                <a:ea typeface="Helvetica Neue"/>
                <a:cs typeface="Helvetica Neue"/>
              </a:rPr>
              <a:t>rows</a:t>
            </a:r>
            <a:endParaRPr lang="en-US" dirty="0"/>
          </a:p>
        </p:txBody>
      </p:sp>
      <p:sp>
        <p:nvSpPr>
          <p:cNvPr id="7" name="Rechteck 6"/>
          <p:cNvSpPr/>
          <p:nvPr/>
        </p:nvSpPr>
        <p:spPr>
          <a:xfrm>
            <a:off x="457198" y="1515842"/>
            <a:ext cx="5461397" cy="253916"/>
          </a:xfrm>
          <a:prstGeom prst="rect">
            <a:avLst/>
          </a:prstGeom>
        </p:spPr>
        <p:txBody>
          <a:bodyPr wrap="square">
            <a:spAutoFit/>
          </a:bodyPr>
          <a:lstStyle/>
          <a:p>
            <a:pPr>
              <a:spcAft>
                <a:spcPts val="450"/>
              </a:spcAft>
            </a:pPr>
            <a:r>
              <a:rPr lang="en-GB" sz="1050" dirty="0">
                <a:latin typeface="Andale Mono" charset="0"/>
                <a:ea typeface="Andale Mono" charset="0"/>
                <a:cs typeface="Andale Mono" charset="0"/>
              </a:rPr>
              <a:t>PRIMARY KEY (</a:t>
            </a:r>
            <a:r>
              <a:rPr lang="en-GB" sz="1050" dirty="0">
                <a:solidFill>
                  <a:srgbClr val="FF0000"/>
                </a:solidFill>
                <a:latin typeface="Andale Mono" charset="0"/>
                <a:ea typeface="Andale Mono" charset="0"/>
                <a:cs typeface="Andale Mono" charset="0"/>
              </a:rPr>
              <a:t>(</a:t>
            </a:r>
            <a:r>
              <a:rPr lang="en-GB" sz="1050" dirty="0" err="1">
                <a:solidFill>
                  <a:srgbClr val="FF0000"/>
                </a:solidFill>
                <a:latin typeface="Andale Mono" charset="0"/>
                <a:ea typeface="Andale Mono" charset="0"/>
                <a:cs typeface="Andale Mono" charset="0"/>
              </a:rPr>
              <a:t>target_user,day</a:t>
            </a:r>
            <a:r>
              <a:rPr lang="en-GB" sz="1050" dirty="0">
                <a:solidFill>
                  <a:srgbClr val="FF0000"/>
                </a:solidFill>
                <a:latin typeface="Andale Mono" charset="0"/>
                <a:ea typeface="Andale Mono" charset="0"/>
                <a:cs typeface="Andale Mono" charset="0"/>
              </a:rPr>
              <a:t>)</a:t>
            </a:r>
            <a:r>
              <a:rPr lang="en-GB" sz="1050" dirty="0">
                <a:latin typeface="Andale Mono" charset="0"/>
                <a:ea typeface="Andale Mono" charset="0"/>
                <a:cs typeface="Andale Mono" charset="0"/>
              </a:rPr>
              <a:t>, </a:t>
            </a:r>
            <a:r>
              <a:rPr lang="en-GB" sz="1050" dirty="0" err="1">
                <a:latin typeface="Andale Mono" charset="0"/>
                <a:ea typeface="Andale Mono" charset="0"/>
                <a:cs typeface="Andale Mono" charset="0"/>
              </a:rPr>
              <a:t>notification_time</a:t>
            </a:r>
            <a:r>
              <a:rPr lang="en-GB" sz="1050" dirty="0">
                <a:latin typeface="Andale Mono" charset="0"/>
                <a:ea typeface="Andale Mono" charset="0"/>
                <a:cs typeface="Andale Mono" charset="0"/>
              </a:rPr>
              <a:t>)</a:t>
            </a:r>
          </a:p>
        </p:txBody>
      </p:sp>
      <p:sp>
        <p:nvSpPr>
          <p:cNvPr id="9" name="Rechteck 8"/>
          <p:cNvSpPr/>
          <p:nvPr/>
        </p:nvSpPr>
        <p:spPr>
          <a:xfrm>
            <a:off x="457200" y="1101722"/>
            <a:ext cx="1797287" cy="253916"/>
          </a:xfrm>
          <a:prstGeom prst="rect">
            <a:avLst/>
          </a:prstGeom>
        </p:spPr>
        <p:txBody>
          <a:bodyPr wrap="none">
            <a:spAutoFit/>
          </a:bodyPr>
          <a:lstStyle/>
          <a:p>
            <a:r>
              <a:rPr lang="en-US" sz="1050" b="1" dirty="0">
                <a:latin typeface="Helvetica Neue"/>
                <a:ea typeface="Helvetica Neue"/>
                <a:cs typeface="Helvetica Neue"/>
              </a:rPr>
              <a:t>Compound Partition Key</a:t>
            </a:r>
            <a:r>
              <a:rPr lang="en-US" sz="1050" dirty="0"/>
              <a:t> </a:t>
            </a:r>
          </a:p>
        </p:txBody>
      </p:sp>
      <p:sp>
        <p:nvSpPr>
          <p:cNvPr id="13" name="Rechteck 12"/>
          <p:cNvSpPr/>
          <p:nvPr/>
        </p:nvSpPr>
        <p:spPr>
          <a:xfrm>
            <a:off x="457199" y="2751363"/>
            <a:ext cx="7590237" cy="253916"/>
          </a:xfrm>
          <a:prstGeom prst="rect">
            <a:avLst/>
          </a:prstGeom>
        </p:spPr>
        <p:txBody>
          <a:bodyPr wrap="square">
            <a:spAutoFit/>
          </a:bodyPr>
          <a:lstStyle/>
          <a:p>
            <a:r>
              <a:rPr lang="en-GB" sz="1050" dirty="0">
                <a:latin typeface="Andale Mono" charset="0"/>
                <a:ea typeface="Andale Mono" charset="0"/>
                <a:cs typeface="Andale Mono" charset="0"/>
              </a:rPr>
              <a:t>SELECT * FROM notification where </a:t>
            </a:r>
            <a:r>
              <a:rPr lang="en-GB" sz="1050" dirty="0" err="1">
                <a:latin typeface="Andale Mono" charset="0"/>
                <a:ea typeface="Andale Mono" charset="0"/>
                <a:cs typeface="Andale Mono" charset="0"/>
              </a:rPr>
              <a:t>target_user</a:t>
            </a:r>
            <a:r>
              <a:rPr lang="en-GB" sz="1050" dirty="0">
                <a:latin typeface="Andale Mono" charset="0"/>
                <a:ea typeface="Andale Mono" charset="0"/>
                <a:cs typeface="Andale Mono" charset="0"/>
              </a:rPr>
              <a:t> =‘mike’ AND day IN (1,2,3); </a:t>
            </a:r>
          </a:p>
        </p:txBody>
      </p:sp>
      <p:sp>
        <p:nvSpPr>
          <p:cNvPr id="14" name="Rechteck 13"/>
          <p:cNvSpPr/>
          <p:nvPr/>
        </p:nvSpPr>
        <p:spPr>
          <a:xfrm>
            <a:off x="457200" y="4431937"/>
            <a:ext cx="8686801" cy="253916"/>
          </a:xfrm>
          <a:prstGeom prst="rect">
            <a:avLst/>
          </a:prstGeom>
        </p:spPr>
        <p:txBody>
          <a:bodyPr wrap="square">
            <a:spAutoFit/>
          </a:bodyPr>
          <a:lstStyle/>
          <a:p>
            <a:r>
              <a:rPr lang="en-GB" sz="1050" dirty="0">
                <a:latin typeface="Andale Mono" charset="0"/>
                <a:ea typeface="Andale Mono" charset="0"/>
                <a:cs typeface="Andale Mono" charset="0"/>
              </a:rPr>
              <a:t>SELECT * FROM notification where </a:t>
            </a:r>
            <a:r>
              <a:rPr lang="en-GB" sz="1050" dirty="0" err="1">
                <a:latin typeface="Andale Mono" charset="0"/>
                <a:ea typeface="Andale Mono" charset="0"/>
                <a:cs typeface="Andale Mono" charset="0"/>
              </a:rPr>
              <a:t>target_user</a:t>
            </a:r>
            <a:r>
              <a:rPr lang="en-GB" sz="1050" dirty="0">
                <a:latin typeface="Andale Mono" charset="0"/>
                <a:ea typeface="Andale Mono" charset="0"/>
                <a:cs typeface="Andale Mono" charset="0"/>
              </a:rPr>
              <a:t> =‘mike’ AND day IN (1,2,3); </a:t>
            </a:r>
          </a:p>
        </p:txBody>
      </p:sp>
      <p:sp>
        <p:nvSpPr>
          <p:cNvPr id="16" name="Rechteck 15"/>
          <p:cNvSpPr/>
          <p:nvPr/>
        </p:nvSpPr>
        <p:spPr>
          <a:xfrm>
            <a:off x="457198" y="1792841"/>
            <a:ext cx="3943351" cy="738664"/>
          </a:xfrm>
          <a:prstGeom prst="rect">
            <a:avLst/>
          </a:prstGeom>
        </p:spPr>
        <p:txBody>
          <a:bodyPr wrap="square">
            <a:spAutoFit/>
          </a:bodyPr>
          <a:lstStyle/>
          <a:p>
            <a:pPr marL="214313" indent="-214313">
              <a:buFont typeface="Arial" charset="0"/>
              <a:buChar char="•"/>
            </a:pPr>
            <a:r>
              <a:rPr lang="en-US" sz="1050" dirty="0">
                <a:latin typeface="Helvetica Neue"/>
                <a:ea typeface="Helvetica Neue"/>
                <a:cs typeface="Helvetica Neue"/>
              </a:rPr>
              <a:t>Number cells per partition (2 billion max.)</a:t>
            </a:r>
          </a:p>
          <a:p>
            <a:pPr marL="214313" indent="-214313">
              <a:buFont typeface="Arial" charset="0"/>
              <a:buChar char="•"/>
            </a:pPr>
            <a:r>
              <a:rPr lang="en-US" sz="1050" dirty="0">
                <a:latin typeface="Helvetica Neue"/>
                <a:ea typeface="Helvetica Neue"/>
                <a:cs typeface="Helvetica Neue"/>
              </a:rPr>
              <a:t>Faster operations and lower latency</a:t>
            </a:r>
          </a:p>
          <a:p>
            <a:pPr marL="214313" indent="-214313">
              <a:buFont typeface="Arial" charset="0"/>
              <a:buChar char="•"/>
            </a:pPr>
            <a:r>
              <a:rPr lang="en-US" sz="1050" dirty="0">
                <a:latin typeface="Helvetica Neue"/>
                <a:ea typeface="Helvetica Neue"/>
                <a:cs typeface="Helvetica Neue"/>
              </a:rPr>
              <a:t>multiple gets per dataset if needed</a:t>
            </a:r>
          </a:p>
          <a:p>
            <a:pPr marL="214313" indent="-214313">
              <a:buFont typeface="Arial" charset="0"/>
              <a:buChar char="•"/>
            </a:pPr>
            <a:r>
              <a:rPr lang="en-US" sz="1050" dirty="0">
                <a:latin typeface="Helvetica Neue"/>
                <a:ea typeface="Helvetica Neue"/>
                <a:cs typeface="Helvetica Neue"/>
              </a:rPr>
              <a:t>Equality select</a:t>
            </a:r>
          </a:p>
        </p:txBody>
      </p:sp>
      <p:grpSp>
        <p:nvGrpSpPr>
          <p:cNvPr id="18" name="Gruppierung 17"/>
          <p:cNvGrpSpPr/>
          <p:nvPr/>
        </p:nvGrpSpPr>
        <p:grpSpPr>
          <a:xfrm>
            <a:off x="457198" y="3124055"/>
            <a:ext cx="5461397" cy="1161021"/>
            <a:chOff x="609597" y="4165404"/>
            <a:chExt cx="7281863" cy="1548028"/>
          </a:xfrm>
        </p:grpSpPr>
        <p:sp>
          <p:nvSpPr>
            <p:cNvPr id="11" name="Rechteck 10"/>
            <p:cNvSpPr/>
            <p:nvPr/>
          </p:nvSpPr>
          <p:spPr>
            <a:xfrm>
              <a:off x="609598" y="4165404"/>
              <a:ext cx="2723396" cy="338555"/>
            </a:xfrm>
            <a:prstGeom prst="rect">
              <a:avLst/>
            </a:prstGeom>
          </p:spPr>
          <p:txBody>
            <a:bodyPr wrap="none">
              <a:spAutoFit/>
            </a:bodyPr>
            <a:lstStyle/>
            <a:p>
              <a:r>
                <a:rPr lang="en-US" sz="1050" b="1" dirty="0">
                  <a:latin typeface="Helvetica Neue"/>
                  <a:ea typeface="Helvetica Neue"/>
                  <a:cs typeface="Helvetica Neue"/>
                </a:rPr>
                <a:t>Multiple Clustering Columns</a:t>
              </a:r>
              <a:r>
                <a:rPr lang="en-US" sz="1050" dirty="0"/>
                <a:t> </a:t>
              </a:r>
            </a:p>
          </p:txBody>
        </p:sp>
        <p:sp>
          <p:nvSpPr>
            <p:cNvPr id="12" name="Rechteck 11"/>
            <p:cNvSpPr/>
            <p:nvPr/>
          </p:nvSpPr>
          <p:spPr>
            <a:xfrm>
              <a:off x="609597" y="4553693"/>
              <a:ext cx="7281863" cy="338555"/>
            </a:xfrm>
            <a:prstGeom prst="rect">
              <a:avLst/>
            </a:prstGeom>
          </p:spPr>
          <p:txBody>
            <a:bodyPr wrap="square">
              <a:spAutoFit/>
            </a:bodyPr>
            <a:lstStyle/>
            <a:p>
              <a:pPr>
                <a:spcAft>
                  <a:spcPts val="450"/>
                </a:spcAft>
              </a:pPr>
              <a:r>
                <a:rPr lang="en-GB" sz="1050" dirty="0">
                  <a:latin typeface="Andale Mono" charset="0"/>
                  <a:ea typeface="Andale Mono" charset="0"/>
                  <a:cs typeface="Andale Mono" charset="0"/>
                </a:rPr>
                <a:t>PRIMARY KEY ((</a:t>
              </a:r>
              <a:r>
                <a:rPr lang="en-GB" sz="1050" dirty="0" err="1">
                  <a:latin typeface="Andale Mono" charset="0"/>
                  <a:ea typeface="Andale Mono" charset="0"/>
                  <a:cs typeface="Andale Mono" charset="0"/>
                </a:rPr>
                <a:t>target_user</a:t>
              </a:r>
              <a:r>
                <a:rPr lang="en-GB" sz="1050" dirty="0">
                  <a:latin typeface="Andale Mono" charset="0"/>
                  <a:ea typeface="Andale Mono" charset="0"/>
                  <a:cs typeface="Andale Mono" charset="0"/>
                </a:rPr>
                <a:t>), </a:t>
              </a:r>
              <a:r>
                <a:rPr lang="en-GB" sz="1050" dirty="0">
                  <a:solidFill>
                    <a:srgbClr val="FF0000"/>
                  </a:solidFill>
                  <a:latin typeface="Andale Mono" charset="0"/>
                  <a:ea typeface="Andale Mono" charset="0"/>
                  <a:cs typeface="Andale Mono" charset="0"/>
                </a:rPr>
                <a:t>day, </a:t>
              </a:r>
              <a:r>
                <a:rPr lang="en-GB" sz="1050" dirty="0" err="1">
                  <a:solidFill>
                    <a:srgbClr val="FF0000"/>
                  </a:solidFill>
                  <a:latin typeface="Andale Mono" charset="0"/>
                  <a:ea typeface="Andale Mono" charset="0"/>
                  <a:cs typeface="Andale Mono" charset="0"/>
                </a:rPr>
                <a:t>notification_time</a:t>
              </a:r>
              <a:r>
                <a:rPr lang="en-GB" sz="1050" dirty="0">
                  <a:latin typeface="Andale Mono" charset="0"/>
                  <a:ea typeface="Andale Mono" charset="0"/>
                  <a:cs typeface="Andale Mono" charset="0"/>
                </a:rPr>
                <a:t>)</a:t>
              </a:r>
            </a:p>
          </p:txBody>
        </p:sp>
        <p:sp>
          <p:nvSpPr>
            <p:cNvPr id="17" name="Rechteck 16"/>
            <p:cNvSpPr/>
            <p:nvPr/>
          </p:nvSpPr>
          <p:spPr>
            <a:xfrm>
              <a:off x="609597" y="4943990"/>
              <a:ext cx="6096000" cy="769442"/>
            </a:xfrm>
            <a:prstGeom prst="rect">
              <a:avLst/>
            </a:prstGeom>
          </p:spPr>
          <p:txBody>
            <a:bodyPr>
              <a:spAutoFit/>
            </a:bodyPr>
            <a:lstStyle/>
            <a:p>
              <a:pPr marL="214313" indent="-214313">
                <a:buFont typeface="Arial" charset="0"/>
                <a:buChar char="•"/>
              </a:pPr>
              <a:r>
                <a:rPr lang="en-US" sz="1050" dirty="0">
                  <a:latin typeface="Helvetica Neue"/>
                  <a:ea typeface="Helvetica Neue"/>
                  <a:cs typeface="Helvetica Neue"/>
                </a:rPr>
                <a:t>Simulates 1-N relation ship</a:t>
              </a:r>
            </a:p>
            <a:p>
              <a:pPr marL="214313" indent="-214313">
                <a:buFont typeface="Arial" charset="0"/>
                <a:buChar char="•"/>
              </a:pPr>
              <a:r>
                <a:rPr lang="en-US" sz="1050" dirty="0">
                  <a:latin typeface="Helvetica Neue"/>
                  <a:ea typeface="Helvetica Neue"/>
                  <a:cs typeface="Helvetica Neue"/>
                </a:rPr>
                <a:t>wide rows</a:t>
              </a:r>
            </a:p>
            <a:p>
              <a:pPr marL="214313" indent="-214313">
                <a:buFont typeface="Arial" charset="0"/>
                <a:buChar char="•"/>
              </a:pPr>
              <a:r>
                <a:rPr lang="en-US" sz="1050" dirty="0">
                  <a:latin typeface="Helvetica Neue"/>
                  <a:ea typeface="Helvetica Neue"/>
                  <a:cs typeface="Helvetica Neue"/>
                </a:rPr>
                <a:t>Range selects</a:t>
              </a:r>
            </a:p>
          </p:txBody>
        </p:sp>
      </p:grpSp>
      <p:pic>
        <p:nvPicPr>
          <p:cNvPr id="19" name="Bild 18"/>
          <p:cNvPicPr>
            <a:picLocks noChangeAspect="1"/>
          </p:cNvPicPr>
          <p:nvPr/>
        </p:nvPicPr>
        <p:blipFill>
          <a:blip r:embed="rId3"/>
          <a:stretch>
            <a:fillRect/>
          </a:stretch>
        </p:blipFill>
        <p:spPr>
          <a:xfrm>
            <a:off x="8047435" y="2693088"/>
            <a:ext cx="421976" cy="351647"/>
          </a:xfrm>
          <a:prstGeom prst="rect">
            <a:avLst/>
          </a:prstGeom>
        </p:spPr>
      </p:pic>
    </p:spTree>
    <p:extLst>
      <p:ext uri="{BB962C8B-B14F-4D97-AF65-F5344CB8AC3E}">
        <p14:creationId xmlns:p14="http://schemas.microsoft.com/office/powerpoint/2010/main" val="3727287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chorCtr="0"/>
          <a:lstStyle/>
          <a:p>
            <a:r>
              <a:rPr lang="en-US" dirty="0"/>
              <a:t>Basic Approach to Data Modeling</a:t>
            </a:r>
          </a:p>
        </p:txBody>
      </p:sp>
      <p:sp>
        <p:nvSpPr>
          <p:cNvPr id="6" name="What queries are needed in your app?…"/>
          <p:cNvSpPr txBox="1">
            <a:spLocks/>
          </p:cNvSpPr>
          <p:nvPr/>
        </p:nvSpPr>
        <p:spPr>
          <a:xfrm>
            <a:off x="457201" y="1064605"/>
            <a:ext cx="7931527" cy="3659576"/>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189" indent="-457189">
              <a:lnSpc>
                <a:spcPct val="140000"/>
              </a:lnSpc>
              <a:buClr>
                <a:srgbClr val="404040"/>
              </a:buClr>
              <a:buSzPct val="76000"/>
              <a:buFont typeface="Arial"/>
              <a:buAutoNum type="arabicPeriod"/>
              <a:defRPr sz="2000">
                <a:latin typeface="Helvetica Neue"/>
                <a:ea typeface="Helvetica Neue"/>
                <a:cs typeface="Helvetica Neue"/>
                <a:sym typeface="Helvetica Neue"/>
              </a:defRPr>
            </a:pPr>
            <a:r>
              <a:rPr lang="en-US" sz="2000" dirty="0">
                <a:latin typeface="Helvetica Neue"/>
                <a:ea typeface="Helvetica Neue"/>
                <a:cs typeface="Helvetica Neue"/>
                <a:sym typeface="Helvetica Neue"/>
              </a:rPr>
              <a:t>What </a:t>
            </a:r>
            <a:r>
              <a:rPr lang="en-US" sz="2000" dirty="0">
                <a:solidFill>
                  <a:srgbClr val="237A97"/>
                </a:solidFill>
                <a:latin typeface="Helvetica Neue"/>
                <a:ea typeface="Helvetica Neue"/>
                <a:cs typeface="Helvetica Neue"/>
                <a:sym typeface="Helvetica Neue"/>
              </a:rPr>
              <a:t>queries </a:t>
            </a:r>
            <a:r>
              <a:rPr lang="en-US" sz="2000" dirty="0">
                <a:latin typeface="Helvetica Neue"/>
                <a:ea typeface="Helvetica Neue"/>
                <a:cs typeface="Helvetica Neue"/>
                <a:sym typeface="Helvetica Neue"/>
              </a:rPr>
              <a:t>are needed in your app?</a:t>
            </a:r>
          </a:p>
          <a:p>
            <a:pPr marL="457189" indent="-457189">
              <a:lnSpc>
                <a:spcPct val="140000"/>
              </a:lnSpc>
              <a:buClr>
                <a:srgbClr val="404040"/>
              </a:buClr>
              <a:buSzPct val="76000"/>
              <a:buFont typeface="Arial"/>
              <a:buAutoNum type="arabicPeriod"/>
              <a:defRPr sz="2000">
                <a:latin typeface="Helvetica Neue"/>
                <a:ea typeface="Helvetica Neue"/>
                <a:cs typeface="Helvetica Neue"/>
                <a:sym typeface="Helvetica Neue"/>
              </a:defRPr>
            </a:pPr>
            <a:r>
              <a:rPr lang="en-US" sz="2000" dirty="0">
                <a:latin typeface="Helvetica Neue"/>
                <a:ea typeface="Helvetica Neue"/>
                <a:cs typeface="Helvetica Neue"/>
                <a:sym typeface="Helvetica Neue"/>
              </a:rPr>
              <a:t>What are your </a:t>
            </a:r>
            <a:r>
              <a:rPr lang="en-US" sz="2000" dirty="0">
                <a:solidFill>
                  <a:srgbClr val="237A97"/>
                </a:solidFill>
                <a:latin typeface="Helvetica Neue"/>
                <a:ea typeface="Helvetica Neue"/>
                <a:cs typeface="Helvetica Neue"/>
                <a:sym typeface="Helvetica Neue"/>
              </a:rPr>
              <a:t>natural unique keys</a:t>
            </a:r>
            <a:r>
              <a:rPr lang="en-US" sz="2000" dirty="0">
                <a:latin typeface="Helvetica Neue"/>
                <a:ea typeface="Helvetica Neue"/>
                <a:cs typeface="Helvetica Neue"/>
                <a:sym typeface="Helvetica Neue"/>
              </a:rPr>
              <a:t>?</a:t>
            </a:r>
          </a:p>
          <a:p>
            <a:pPr marL="457189" indent="-457189">
              <a:lnSpc>
                <a:spcPct val="140000"/>
              </a:lnSpc>
              <a:buClr>
                <a:srgbClr val="404040"/>
              </a:buClr>
              <a:buSzPct val="76000"/>
              <a:buFont typeface="Arial"/>
              <a:buAutoNum type="arabicPeriod"/>
              <a:defRPr sz="2000">
                <a:latin typeface="Helvetica Neue"/>
                <a:ea typeface="Helvetica Neue"/>
                <a:cs typeface="Helvetica Neue"/>
                <a:sym typeface="Helvetica Neue"/>
              </a:defRPr>
            </a:pPr>
            <a:r>
              <a:rPr lang="en-US" sz="2000" dirty="0">
                <a:latin typeface="Helvetica Neue"/>
                <a:ea typeface="Helvetica Neue"/>
                <a:cs typeface="Helvetica Neue"/>
                <a:sym typeface="Helvetica Neue"/>
              </a:rPr>
              <a:t>Is there </a:t>
            </a:r>
            <a:r>
              <a:rPr lang="en-US" sz="2000" dirty="0">
                <a:solidFill>
                  <a:srgbClr val="237A97"/>
                </a:solidFill>
                <a:latin typeface="Helvetica Neue"/>
                <a:ea typeface="Helvetica Neue"/>
                <a:cs typeface="Helvetica Neue"/>
                <a:sym typeface="Helvetica Neue"/>
              </a:rPr>
              <a:t>ordering of the data</a:t>
            </a:r>
            <a:r>
              <a:rPr lang="en-US" sz="2000" dirty="0">
                <a:latin typeface="Helvetica Neue"/>
                <a:ea typeface="Helvetica Neue"/>
                <a:cs typeface="Helvetica Neue"/>
                <a:sym typeface="Helvetica Neue"/>
              </a:rPr>
              <a:t> needed to serve each query?</a:t>
            </a:r>
          </a:p>
          <a:p>
            <a:pPr marL="457189" indent="-457189">
              <a:lnSpc>
                <a:spcPct val="140000"/>
              </a:lnSpc>
              <a:buClr>
                <a:srgbClr val="404040"/>
              </a:buClr>
              <a:buSzPct val="76000"/>
              <a:buFont typeface="Arial"/>
              <a:buAutoNum type="arabicPeriod"/>
              <a:defRPr sz="2000">
                <a:latin typeface="Helvetica Neue"/>
                <a:ea typeface="Helvetica Neue"/>
                <a:cs typeface="Helvetica Neue"/>
                <a:sym typeface="Helvetica Neue"/>
              </a:defRPr>
            </a:pPr>
            <a:r>
              <a:rPr lang="en-US" sz="2000" dirty="0">
                <a:latin typeface="Helvetica Neue"/>
                <a:ea typeface="Helvetica Neue"/>
                <a:cs typeface="Helvetica Neue"/>
                <a:sym typeface="Helvetica Neue"/>
              </a:rPr>
              <a:t>What are the </a:t>
            </a:r>
            <a:r>
              <a:rPr lang="en-US" sz="2000" dirty="0">
                <a:solidFill>
                  <a:srgbClr val="237A97"/>
                </a:solidFill>
                <a:latin typeface="Helvetica Neue"/>
                <a:ea typeface="Helvetica Neue"/>
                <a:cs typeface="Helvetica Neue"/>
                <a:sym typeface="Helvetica Neue"/>
              </a:rPr>
              <a:t>groupings (1:M, M:M) </a:t>
            </a:r>
            <a:r>
              <a:rPr lang="en-US" sz="2000" dirty="0">
                <a:latin typeface="Helvetica Neue"/>
                <a:ea typeface="Helvetica Neue"/>
                <a:cs typeface="Helvetica Neue"/>
                <a:sym typeface="Helvetica Neue"/>
              </a:rPr>
              <a:t>in the data?</a:t>
            </a:r>
          </a:p>
          <a:p>
            <a:pPr marL="457189" indent="-457189">
              <a:lnSpc>
                <a:spcPct val="140000"/>
              </a:lnSpc>
              <a:buClr>
                <a:srgbClr val="404040"/>
              </a:buClr>
              <a:buSzPct val="76000"/>
              <a:buFont typeface="Arial"/>
              <a:buAutoNum type="arabicPeriod"/>
              <a:defRPr sz="2000">
                <a:latin typeface="Helvetica Neue"/>
                <a:ea typeface="Helvetica Neue"/>
                <a:cs typeface="Helvetica Neue"/>
                <a:sym typeface="Helvetica Neue"/>
              </a:defRPr>
            </a:pPr>
            <a:r>
              <a:rPr lang="en-US" sz="2000" dirty="0">
                <a:latin typeface="Helvetica Neue"/>
                <a:ea typeface="Helvetica Neue"/>
                <a:cs typeface="Helvetica Neue"/>
                <a:sym typeface="Helvetica Neue"/>
              </a:rPr>
              <a:t>What </a:t>
            </a:r>
            <a:r>
              <a:rPr lang="en-US" sz="2000" dirty="0">
                <a:solidFill>
                  <a:srgbClr val="237A97"/>
                </a:solidFill>
                <a:latin typeface="Helvetica Neue"/>
                <a:ea typeface="Helvetica Neue"/>
                <a:cs typeface="Helvetica Neue"/>
                <a:sym typeface="Helvetica Neue"/>
              </a:rPr>
              <a:t>filtering</a:t>
            </a:r>
            <a:r>
              <a:rPr lang="en-US" sz="2000" dirty="0">
                <a:latin typeface="Helvetica Neue"/>
                <a:ea typeface="Helvetica Neue"/>
                <a:cs typeface="Helvetica Neue"/>
                <a:sym typeface="Helvetica Neue"/>
              </a:rPr>
              <a:t> will your queries need?</a:t>
            </a:r>
          </a:p>
          <a:p>
            <a:pPr marL="457189" indent="-457189">
              <a:lnSpc>
                <a:spcPct val="140000"/>
              </a:lnSpc>
              <a:buClr>
                <a:srgbClr val="404040"/>
              </a:buClr>
              <a:buSzPct val="76000"/>
              <a:buFont typeface="Arial"/>
              <a:buAutoNum type="arabicPeriod"/>
              <a:defRPr sz="2000">
                <a:latin typeface="Helvetica Neue"/>
                <a:ea typeface="Helvetica Neue"/>
                <a:cs typeface="Helvetica Neue"/>
                <a:sym typeface="Helvetica Neue"/>
              </a:defRPr>
            </a:pPr>
            <a:r>
              <a:rPr lang="en-US" sz="2000" dirty="0">
                <a:latin typeface="Helvetica Neue"/>
                <a:ea typeface="Helvetica Neue"/>
                <a:cs typeface="Helvetica Neue"/>
                <a:sym typeface="Helvetica Neue"/>
              </a:rPr>
              <a:t>Can events be stored in </a:t>
            </a:r>
            <a:r>
              <a:rPr lang="en-US" sz="2000" dirty="0">
                <a:solidFill>
                  <a:srgbClr val="237A97"/>
                </a:solidFill>
                <a:latin typeface="Helvetica Neue"/>
                <a:ea typeface="Helvetica Neue"/>
                <a:cs typeface="Helvetica Neue"/>
                <a:sym typeface="Helvetica Neue"/>
              </a:rPr>
              <a:t>chronological order</a:t>
            </a:r>
            <a:r>
              <a:rPr lang="en-US" sz="2000" dirty="0">
                <a:solidFill>
                  <a:srgbClr val="404040"/>
                </a:solidFill>
                <a:latin typeface="Helvetica Neue"/>
                <a:ea typeface="Helvetica Neue"/>
                <a:cs typeface="Helvetica Neue"/>
                <a:sym typeface="Helvetica Neue"/>
              </a:rPr>
              <a:t>?</a:t>
            </a:r>
          </a:p>
          <a:p>
            <a:pPr marL="457189" indent="-457189">
              <a:lnSpc>
                <a:spcPct val="140000"/>
              </a:lnSpc>
              <a:buClr>
                <a:srgbClr val="404040"/>
              </a:buClr>
              <a:buSzPct val="76000"/>
              <a:buFont typeface="Arial"/>
              <a:buAutoNum type="arabicPeriod"/>
              <a:defRPr sz="2000">
                <a:latin typeface="Helvetica Neue"/>
                <a:ea typeface="Helvetica Neue"/>
                <a:cs typeface="Helvetica Neue"/>
                <a:sym typeface="Helvetica Neue"/>
              </a:defRPr>
            </a:pPr>
            <a:r>
              <a:rPr lang="en-US" sz="2000" dirty="0">
                <a:latin typeface="Helvetica Neue"/>
                <a:ea typeface="Helvetica Neue"/>
                <a:cs typeface="Helvetica Neue"/>
                <a:sym typeface="Helvetica Neue"/>
              </a:rPr>
              <a:t>Does the </a:t>
            </a:r>
            <a:r>
              <a:rPr lang="en-US" sz="2000" dirty="0">
                <a:solidFill>
                  <a:schemeClr val="accent2"/>
                </a:solidFill>
                <a:latin typeface="Helvetica Neue"/>
                <a:ea typeface="Helvetica Neue"/>
                <a:cs typeface="Helvetica Neue"/>
                <a:sym typeface="Helvetica Neue"/>
              </a:rPr>
              <a:t>data </a:t>
            </a:r>
            <a:r>
              <a:rPr lang="en-US" sz="2000" dirty="0">
                <a:solidFill>
                  <a:srgbClr val="237A97"/>
                </a:solidFill>
                <a:latin typeface="Helvetica Neue"/>
                <a:ea typeface="Helvetica Neue"/>
                <a:cs typeface="Helvetica Neue"/>
                <a:sym typeface="Helvetica Neue"/>
              </a:rPr>
              <a:t>expire</a:t>
            </a:r>
            <a:r>
              <a:rPr lang="en-US" sz="2000" dirty="0">
                <a:solidFill>
                  <a:srgbClr val="404040"/>
                </a:solidFill>
                <a:latin typeface="Helvetica Neue"/>
                <a:ea typeface="Helvetica Neue"/>
                <a:cs typeface="Helvetica Neue"/>
                <a:sym typeface="Helvetica Neue"/>
              </a:rPr>
              <a:t>?</a:t>
            </a:r>
            <a:r>
              <a:rPr lang="en-US" sz="2000" dirty="0">
                <a:solidFill>
                  <a:srgbClr val="237A97"/>
                </a:solidFill>
                <a:latin typeface="Helvetica Neue"/>
                <a:ea typeface="Helvetica Neue"/>
                <a:cs typeface="Helvetica Neue"/>
                <a:sym typeface="Helvetica Neue"/>
              </a:rPr>
              <a:t> </a:t>
            </a:r>
            <a:r>
              <a:rPr lang="en-US" sz="2000" dirty="0">
                <a:latin typeface="Helvetica Neue"/>
                <a:ea typeface="Helvetica Neue"/>
                <a:cs typeface="Helvetica Neue"/>
                <a:sym typeface="Helvetica Neue"/>
              </a:rPr>
              <a:t>Do large </a:t>
            </a:r>
            <a:r>
              <a:rPr lang="en-US" sz="2000" dirty="0">
                <a:solidFill>
                  <a:schemeClr val="accent2"/>
                </a:solidFill>
                <a:latin typeface="Helvetica Neue"/>
                <a:ea typeface="Helvetica Neue"/>
                <a:cs typeface="Helvetica Neue"/>
                <a:sym typeface="Helvetica Neue"/>
              </a:rPr>
              <a:t>chunks of data expire together</a:t>
            </a:r>
            <a:r>
              <a:rPr lang="en-US" sz="2000" dirty="0">
                <a:latin typeface="Helvetica Neue"/>
                <a:ea typeface="Helvetica Neue"/>
                <a:cs typeface="Helvetica Neue"/>
                <a:sym typeface="Helvetica Neue"/>
              </a:rPr>
              <a:t>?</a:t>
            </a:r>
          </a:p>
        </p:txBody>
      </p:sp>
    </p:spTree>
    <p:extLst>
      <p:ext uri="{BB962C8B-B14F-4D97-AF65-F5344CB8AC3E}">
        <p14:creationId xmlns:p14="http://schemas.microsoft.com/office/powerpoint/2010/main" val="34169162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7713C7-3815-EC41-9899-16C254C63A98}"/>
              </a:ext>
            </a:extLst>
          </p:cNvPr>
          <p:cNvSpPr>
            <a:spLocks noGrp="1"/>
          </p:cNvSpPr>
          <p:nvPr>
            <p:ph type="dt" sz="half" idx="11"/>
          </p:nvPr>
        </p:nvSpPr>
        <p:spPr/>
        <p:txBody>
          <a:bodyPr/>
          <a:lstStyle/>
          <a:p>
            <a:pPr defTabSz="457200"/>
            <a:r>
              <a:rPr lang="en-US"/>
              <a:t>© DataStax, All Rights Reserved.</a:t>
            </a:r>
            <a:endParaRPr lang="en-US" dirty="0"/>
          </a:p>
        </p:txBody>
      </p:sp>
      <p:sp>
        <p:nvSpPr>
          <p:cNvPr id="5" name="Title 4">
            <a:extLst>
              <a:ext uri="{FF2B5EF4-FFF2-40B4-BE49-F238E27FC236}">
                <a16:creationId xmlns:a16="http://schemas.microsoft.com/office/drawing/2014/main" id="{248E0492-4B12-CC43-A1EF-DA1EF89593B5}"/>
              </a:ext>
            </a:extLst>
          </p:cNvPr>
          <p:cNvSpPr>
            <a:spLocks noGrp="1"/>
          </p:cNvSpPr>
          <p:nvPr>
            <p:ph type="title"/>
          </p:nvPr>
        </p:nvSpPr>
        <p:spPr/>
        <p:txBody>
          <a:bodyPr/>
          <a:lstStyle/>
          <a:p>
            <a:r>
              <a:rPr lang="fr-FR" dirty="0"/>
              <a:t>Agenda</a:t>
            </a:r>
          </a:p>
        </p:txBody>
      </p:sp>
      <p:sp>
        <p:nvSpPr>
          <p:cNvPr id="6" name="Slide Number Placeholder 5">
            <a:extLst>
              <a:ext uri="{FF2B5EF4-FFF2-40B4-BE49-F238E27FC236}">
                <a16:creationId xmlns:a16="http://schemas.microsoft.com/office/drawing/2014/main" id="{CA06F5B8-396E-944B-8630-48C4B84B3CA7}"/>
              </a:ext>
            </a:extLst>
          </p:cNvPr>
          <p:cNvSpPr>
            <a:spLocks noGrp="1"/>
          </p:cNvSpPr>
          <p:nvPr>
            <p:ph type="sldNum" sz="quarter" idx="4"/>
          </p:nvPr>
        </p:nvSpPr>
        <p:spPr/>
        <p:txBody>
          <a:bodyPr/>
          <a:lstStyle/>
          <a:p>
            <a:pPr algn="r" defTabSz="457200"/>
            <a:fld id="{625532A8-9998-1545-8016-7D9932388623}" type="slidenum">
              <a:rPr lang="uk-UA" smtClean="0"/>
              <a:pPr algn="r" defTabSz="457200"/>
              <a:t>39</a:t>
            </a:fld>
            <a:endParaRPr lang="uk-UA"/>
          </a:p>
        </p:txBody>
      </p:sp>
      <p:pic>
        <p:nvPicPr>
          <p:cNvPr id="7" name="Picture 6">
            <a:extLst>
              <a:ext uri="{FF2B5EF4-FFF2-40B4-BE49-F238E27FC236}">
                <a16:creationId xmlns:a16="http://schemas.microsoft.com/office/drawing/2014/main" id="{3EDB5FB9-D1E5-A546-8580-F95D051745F5}"/>
              </a:ext>
            </a:extLst>
          </p:cNvPr>
          <p:cNvPicPr>
            <a:picLocks noChangeAspect="1"/>
          </p:cNvPicPr>
          <p:nvPr/>
        </p:nvPicPr>
        <p:blipFill>
          <a:blip r:embed="rId3"/>
          <a:stretch>
            <a:fillRect/>
          </a:stretch>
        </p:blipFill>
        <p:spPr>
          <a:xfrm>
            <a:off x="3765354" y="0"/>
            <a:ext cx="5378646" cy="5126266"/>
          </a:xfrm>
          <a:prstGeom prst="rect">
            <a:avLst/>
          </a:prstGeom>
        </p:spPr>
      </p:pic>
      <p:sp>
        <p:nvSpPr>
          <p:cNvPr id="8" name="Rectangle 7">
            <a:extLst>
              <a:ext uri="{FF2B5EF4-FFF2-40B4-BE49-F238E27FC236}">
                <a16:creationId xmlns:a16="http://schemas.microsoft.com/office/drawing/2014/main" id="{7061BB3D-F32A-4A49-9FAF-B99331D4C8F4}"/>
              </a:ext>
            </a:extLst>
          </p:cNvPr>
          <p:cNvSpPr/>
          <p:nvPr/>
        </p:nvSpPr>
        <p:spPr>
          <a:xfrm>
            <a:off x="3765354" y="2535185"/>
            <a:ext cx="5378646" cy="351692"/>
          </a:xfrm>
          <a:prstGeom prst="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9" name="Picture 8">
            <a:extLst>
              <a:ext uri="{FF2B5EF4-FFF2-40B4-BE49-F238E27FC236}">
                <a16:creationId xmlns:a16="http://schemas.microsoft.com/office/drawing/2014/main" id="{F3964F23-5364-0445-8A7E-A77921688517}"/>
              </a:ext>
            </a:extLst>
          </p:cNvPr>
          <p:cNvPicPr>
            <a:picLocks noChangeAspect="1"/>
          </p:cNvPicPr>
          <p:nvPr/>
        </p:nvPicPr>
        <p:blipFill>
          <a:blip r:embed="rId4"/>
          <a:stretch>
            <a:fillRect/>
          </a:stretch>
        </p:blipFill>
        <p:spPr>
          <a:xfrm>
            <a:off x="3675646" y="779308"/>
            <a:ext cx="459341" cy="444642"/>
          </a:xfrm>
          <a:prstGeom prst="rect">
            <a:avLst/>
          </a:prstGeom>
        </p:spPr>
      </p:pic>
      <p:pic>
        <p:nvPicPr>
          <p:cNvPr id="10" name="Picture 9">
            <a:extLst>
              <a:ext uri="{FF2B5EF4-FFF2-40B4-BE49-F238E27FC236}">
                <a16:creationId xmlns:a16="http://schemas.microsoft.com/office/drawing/2014/main" id="{A31D2773-F3BA-4A4B-B944-4939AB6953A4}"/>
              </a:ext>
            </a:extLst>
          </p:cNvPr>
          <p:cNvPicPr>
            <a:picLocks noChangeAspect="1"/>
          </p:cNvPicPr>
          <p:nvPr/>
        </p:nvPicPr>
        <p:blipFill>
          <a:blip r:embed="rId4"/>
          <a:stretch>
            <a:fillRect/>
          </a:stretch>
        </p:blipFill>
        <p:spPr>
          <a:xfrm>
            <a:off x="3689116" y="446147"/>
            <a:ext cx="459341" cy="444642"/>
          </a:xfrm>
          <a:prstGeom prst="rect">
            <a:avLst/>
          </a:prstGeom>
        </p:spPr>
      </p:pic>
      <p:pic>
        <p:nvPicPr>
          <p:cNvPr id="11" name="Picture 10">
            <a:extLst>
              <a:ext uri="{FF2B5EF4-FFF2-40B4-BE49-F238E27FC236}">
                <a16:creationId xmlns:a16="http://schemas.microsoft.com/office/drawing/2014/main" id="{62385439-2B8A-2D46-BCFE-51771ACA0A4F}"/>
              </a:ext>
            </a:extLst>
          </p:cNvPr>
          <p:cNvPicPr>
            <a:picLocks noChangeAspect="1"/>
          </p:cNvPicPr>
          <p:nvPr/>
        </p:nvPicPr>
        <p:blipFill>
          <a:blip r:embed="rId4"/>
          <a:stretch>
            <a:fillRect/>
          </a:stretch>
        </p:blipFill>
        <p:spPr>
          <a:xfrm>
            <a:off x="3675645" y="1134905"/>
            <a:ext cx="459341" cy="444642"/>
          </a:xfrm>
          <a:prstGeom prst="rect">
            <a:avLst/>
          </a:prstGeom>
        </p:spPr>
      </p:pic>
      <p:pic>
        <p:nvPicPr>
          <p:cNvPr id="12" name="Picture 11">
            <a:extLst>
              <a:ext uri="{FF2B5EF4-FFF2-40B4-BE49-F238E27FC236}">
                <a16:creationId xmlns:a16="http://schemas.microsoft.com/office/drawing/2014/main" id="{7EB8D9DF-EC79-0A47-9C00-CFDD3B177D65}"/>
              </a:ext>
            </a:extLst>
          </p:cNvPr>
          <p:cNvPicPr>
            <a:picLocks noChangeAspect="1"/>
          </p:cNvPicPr>
          <p:nvPr/>
        </p:nvPicPr>
        <p:blipFill>
          <a:blip r:embed="rId4"/>
          <a:stretch>
            <a:fillRect/>
          </a:stretch>
        </p:blipFill>
        <p:spPr>
          <a:xfrm>
            <a:off x="3675645" y="1432341"/>
            <a:ext cx="459341" cy="444642"/>
          </a:xfrm>
          <a:prstGeom prst="rect">
            <a:avLst/>
          </a:prstGeom>
        </p:spPr>
      </p:pic>
      <p:pic>
        <p:nvPicPr>
          <p:cNvPr id="13" name="Picture 12">
            <a:extLst>
              <a:ext uri="{FF2B5EF4-FFF2-40B4-BE49-F238E27FC236}">
                <a16:creationId xmlns:a16="http://schemas.microsoft.com/office/drawing/2014/main" id="{6A6626C6-D448-614A-8B65-FF2FE20DF119}"/>
              </a:ext>
            </a:extLst>
          </p:cNvPr>
          <p:cNvPicPr>
            <a:picLocks noChangeAspect="1"/>
          </p:cNvPicPr>
          <p:nvPr/>
        </p:nvPicPr>
        <p:blipFill>
          <a:blip r:embed="rId4"/>
          <a:stretch>
            <a:fillRect/>
          </a:stretch>
        </p:blipFill>
        <p:spPr>
          <a:xfrm>
            <a:off x="3692507" y="1724837"/>
            <a:ext cx="459341" cy="444642"/>
          </a:xfrm>
          <a:prstGeom prst="rect">
            <a:avLst/>
          </a:prstGeom>
        </p:spPr>
      </p:pic>
    </p:spTree>
    <p:extLst>
      <p:ext uri="{BB962C8B-B14F-4D97-AF65-F5344CB8AC3E}">
        <p14:creationId xmlns:p14="http://schemas.microsoft.com/office/powerpoint/2010/main" val="467999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7"/>
        <p:cNvGrpSpPr/>
        <p:nvPr/>
      </p:nvGrpSpPr>
      <p:grpSpPr>
        <a:xfrm>
          <a:off x="0" y="0"/>
          <a:ext cx="0" cy="0"/>
          <a:chOff x="0" y="0"/>
          <a:chExt cx="0" cy="0"/>
        </a:xfrm>
      </p:grpSpPr>
      <p:sp>
        <p:nvSpPr>
          <p:cNvPr id="1498" name="Shape 1498"/>
          <p:cNvSpPr txBox="1">
            <a:spLocks noGrp="1"/>
          </p:cNvSpPr>
          <p:nvPr>
            <p:ph type="title"/>
          </p:nvPr>
        </p:nvSpPr>
        <p:spPr/>
        <p:txBody>
          <a:bodyPr/>
          <a:lstStyle/>
          <a:p>
            <a:pPr lvl="0"/>
            <a:r>
              <a:rPr lang="en-US"/>
              <a:t>Terminology</a:t>
            </a:r>
          </a:p>
        </p:txBody>
      </p:sp>
      <p:sp>
        <p:nvSpPr>
          <p:cNvPr id="1499" name="Shape 1499"/>
          <p:cNvSpPr txBox="1">
            <a:spLocks noGrp="1"/>
          </p:cNvSpPr>
          <p:nvPr>
            <p:ph type="body" idx="1"/>
          </p:nvPr>
        </p:nvSpPr>
        <p:spPr>
          <a:xfrm>
            <a:off x="457200" y="948267"/>
            <a:ext cx="8229600" cy="3652769"/>
          </a:xfrm>
        </p:spPr>
        <p:txBody>
          <a:bodyPr/>
          <a:lstStyle/>
          <a:p>
            <a:pPr lvl="0"/>
            <a:r>
              <a:rPr lang="en-US" sz="1800" dirty="0"/>
              <a:t>Node: A single instance</a:t>
            </a:r>
          </a:p>
          <a:p>
            <a:pPr lvl="0"/>
            <a:r>
              <a:rPr lang="en-US" sz="1800" dirty="0"/>
              <a:t>Datacenter: A logical grouping of racks or nodes </a:t>
            </a:r>
          </a:p>
          <a:p>
            <a:pPr lvl="0"/>
            <a:r>
              <a:rPr lang="en-US" sz="1800" dirty="0"/>
              <a:t>Cluster: A logical grouping of data centers (1 to N)</a:t>
            </a:r>
          </a:p>
        </p:txBody>
      </p:sp>
      <p:sp>
        <p:nvSpPr>
          <p:cNvPr id="1537" name="Shape 1537"/>
          <p:cNvSpPr txBox="1">
            <a:spLocks noGrp="1"/>
          </p:cNvSpPr>
          <p:nvPr>
            <p:ph type="dt" idx="10"/>
          </p:nvPr>
        </p:nvSpPr>
        <p:spPr/>
        <p:txBody>
          <a:bodyPr/>
          <a:lstStyle/>
          <a:p>
            <a:pPr lvl="0"/>
            <a:r>
              <a:rPr lang="en-US">
                <a:sym typeface="Arial"/>
              </a:rPr>
              <a:t>© DataStax, All Rights Reserved.</a:t>
            </a:r>
          </a:p>
        </p:txBody>
      </p:sp>
      <p:sp>
        <p:nvSpPr>
          <p:cNvPr id="1536" name="Shape 1536"/>
          <p:cNvSpPr txBox="1">
            <a:spLocks noGrp="1"/>
          </p:cNvSpPr>
          <p:nvPr>
            <p:ph type="sldNum" idx="12"/>
          </p:nvPr>
        </p:nvSpPr>
        <p:spPr/>
        <p:txBody>
          <a:bodyPr/>
          <a:lstStyle/>
          <a:p>
            <a:pPr lvl="0"/>
            <a:fld id="{00000000-1234-1234-1234-123412341234}" type="slidenum">
              <a:rPr lang="en" smtClean="0">
                <a:sym typeface="Arial"/>
              </a:rPr>
              <a:pPr lvl="0"/>
              <a:t>4</a:t>
            </a:fld>
            <a:endParaRPr lang="en">
              <a:sym typeface="Arial"/>
            </a:endParaRPr>
          </a:p>
        </p:txBody>
      </p:sp>
      <p:sp>
        <p:nvSpPr>
          <p:cNvPr id="1533" name="Shape 1533"/>
          <p:cNvSpPr/>
          <p:nvPr/>
        </p:nvSpPr>
        <p:spPr>
          <a:xfrm>
            <a:off x="3520812" y="3612878"/>
            <a:ext cx="561600" cy="350700"/>
          </a:xfrm>
          <a:prstGeom prst="rect">
            <a:avLst/>
          </a:prstGeom>
          <a:no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chemeClr val="dk1"/>
              </a:buClr>
              <a:buSzPts val="450"/>
              <a:buFont typeface="Arial"/>
              <a:buNone/>
            </a:pPr>
            <a:r>
              <a:rPr lang="en" sz="1800" b="0" i="0" u="none" strike="noStrike" cap="none" dirty="0">
                <a:solidFill>
                  <a:schemeClr val="dk1"/>
                </a:solidFill>
                <a:latin typeface="Arial"/>
                <a:ea typeface="Arial"/>
                <a:cs typeface="Arial"/>
                <a:sym typeface="Arial"/>
              </a:rPr>
              <a:t>DC1</a:t>
            </a:r>
            <a:endParaRPr dirty="0"/>
          </a:p>
        </p:txBody>
      </p:sp>
      <p:sp>
        <p:nvSpPr>
          <p:cNvPr id="1535" name="Shape 1535"/>
          <p:cNvSpPr/>
          <p:nvPr/>
        </p:nvSpPr>
        <p:spPr>
          <a:xfrm>
            <a:off x="5072699" y="3612878"/>
            <a:ext cx="561600" cy="350700"/>
          </a:xfrm>
          <a:prstGeom prst="rect">
            <a:avLst/>
          </a:prstGeom>
          <a:no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chemeClr val="dk1"/>
              </a:buClr>
              <a:buSzPts val="450"/>
              <a:buFont typeface="Arial"/>
              <a:buNone/>
            </a:pPr>
            <a:r>
              <a:rPr lang="en" sz="1800" b="0" i="0" u="none" strike="noStrike" cap="none" dirty="0">
                <a:solidFill>
                  <a:schemeClr val="dk1"/>
                </a:solidFill>
                <a:latin typeface="Arial"/>
                <a:ea typeface="Arial"/>
                <a:cs typeface="Arial"/>
                <a:sym typeface="Arial"/>
              </a:rPr>
              <a:t>DC2</a:t>
            </a:r>
            <a:endParaRPr sz="1800" b="0" i="0" u="none" strike="noStrike" cap="none" dirty="0">
              <a:solidFill>
                <a:schemeClr val="dk1"/>
              </a:solidFill>
              <a:latin typeface="Arial"/>
              <a:ea typeface="Arial"/>
              <a:cs typeface="Arial"/>
              <a:sym typeface="Arial"/>
            </a:endParaRPr>
          </a:p>
        </p:txBody>
      </p:sp>
      <p:pic>
        <p:nvPicPr>
          <p:cNvPr id="42" name="Picture 41">
            <a:extLst>
              <a:ext uri="{FF2B5EF4-FFF2-40B4-BE49-F238E27FC236}">
                <a16:creationId xmlns:a16="http://schemas.microsoft.com/office/drawing/2014/main" id="{0F211F5D-BC18-284E-A9E7-611F70A3969A}"/>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206933" y="3124883"/>
            <a:ext cx="1189358" cy="1326904"/>
          </a:xfrm>
          <a:prstGeom prst="rect">
            <a:avLst/>
          </a:prstGeom>
        </p:spPr>
      </p:pic>
      <p:sp>
        <p:nvSpPr>
          <p:cNvPr id="43" name="Shape 1644">
            <a:extLst>
              <a:ext uri="{FF2B5EF4-FFF2-40B4-BE49-F238E27FC236}">
                <a16:creationId xmlns:a16="http://schemas.microsoft.com/office/drawing/2014/main" id="{3D51FEE2-FF63-E440-8345-31166CF3CE34}"/>
              </a:ext>
            </a:extLst>
          </p:cNvPr>
          <p:cNvSpPr/>
          <p:nvPr/>
        </p:nvSpPr>
        <p:spPr>
          <a:xfrm>
            <a:off x="2646561" y="2459594"/>
            <a:ext cx="3850877" cy="2329575"/>
          </a:xfrm>
          <a:prstGeom prst="ellipse">
            <a:avLst/>
          </a:prstGeom>
          <a:noFill/>
          <a:ln w="38100" cap="flat" cmpd="sng">
            <a:solidFill>
              <a:schemeClr val="accent1"/>
            </a:solidFill>
            <a:prstDash val="dot"/>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800" b="0" i="0" u="none" strike="noStrike" cap="none" dirty="0">
                <a:solidFill>
                  <a:schemeClr val="tx1"/>
                </a:solidFill>
                <a:latin typeface="Arial"/>
                <a:ea typeface="Arial"/>
                <a:cs typeface="Arial"/>
                <a:sym typeface="Arial"/>
              </a:rPr>
              <a:t>Cluster</a:t>
            </a:r>
            <a:endParaRPr sz="1800" b="0" i="0" u="none" strike="noStrike" cap="none" dirty="0">
              <a:solidFill>
                <a:schemeClr val="tx1"/>
              </a:solidFill>
              <a:latin typeface="Arial"/>
              <a:ea typeface="Arial"/>
              <a:cs typeface="Arial"/>
              <a:sym typeface="Arial"/>
            </a:endParaRPr>
          </a:p>
        </p:txBody>
      </p:sp>
      <p:pic>
        <p:nvPicPr>
          <p:cNvPr id="44" name="Picture 43">
            <a:extLst>
              <a:ext uri="{FF2B5EF4-FFF2-40B4-BE49-F238E27FC236}">
                <a16:creationId xmlns:a16="http://schemas.microsoft.com/office/drawing/2014/main" id="{E1F02B93-71BD-B543-8C0D-EB252B5250D6}"/>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758820" y="3124883"/>
            <a:ext cx="1189358" cy="1326904"/>
          </a:xfrm>
          <a:prstGeom prst="rect">
            <a:avLst/>
          </a:prstGeom>
        </p:spPr>
      </p:pic>
      <p:sp>
        <p:nvSpPr>
          <p:cNvPr id="11" name="Oval 10">
            <a:extLst>
              <a:ext uri="{FF2B5EF4-FFF2-40B4-BE49-F238E27FC236}">
                <a16:creationId xmlns:a16="http://schemas.microsoft.com/office/drawing/2014/main" id="{3CE4B889-CBE6-4146-86B7-A94FAF8E0521}"/>
              </a:ext>
            </a:extLst>
          </p:cNvPr>
          <p:cNvSpPr/>
          <p:nvPr/>
        </p:nvSpPr>
        <p:spPr>
          <a:xfrm rot="1531213">
            <a:off x="5104261" y="3109757"/>
            <a:ext cx="986278" cy="526963"/>
          </a:xfrm>
          <a:prstGeom prst="ellipse">
            <a:avLst/>
          </a:prstGeom>
          <a:solidFill>
            <a:schemeClr val="accent5">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Rectangle 24">
            <a:extLst>
              <a:ext uri="{FF2B5EF4-FFF2-40B4-BE49-F238E27FC236}">
                <a16:creationId xmlns:a16="http://schemas.microsoft.com/office/drawing/2014/main" id="{354EA21D-3A89-C246-A448-B922E05A917E}"/>
              </a:ext>
            </a:extLst>
          </p:cNvPr>
          <p:cNvSpPr/>
          <p:nvPr/>
        </p:nvSpPr>
        <p:spPr>
          <a:xfrm>
            <a:off x="6179719" y="2670845"/>
            <a:ext cx="1608533" cy="313932"/>
          </a:xfrm>
          <a:prstGeom prst="rect">
            <a:avLst/>
          </a:prstGeom>
          <a:ln>
            <a:noFill/>
          </a:ln>
        </p:spPr>
        <p:txBody>
          <a:bodyPr wrap="square">
            <a:spAutoFit/>
          </a:bodyPr>
          <a:lstStyle/>
          <a:p>
            <a:pPr algn="ctr">
              <a:lnSpc>
                <a:spcPct val="80000"/>
              </a:lnSpc>
            </a:pPr>
            <a:r>
              <a:rPr lang="en-US">
                <a:solidFill>
                  <a:srgbClr val="000000"/>
                </a:solidFill>
                <a:latin typeface="Helvetica Neue Light"/>
                <a:cs typeface="Helvetica Neue Light"/>
              </a:rPr>
              <a:t>Racks</a:t>
            </a:r>
            <a:endParaRPr lang="en-US" dirty="0">
              <a:solidFill>
                <a:srgbClr val="000000"/>
              </a:solidFill>
              <a:latin typeface="Helvetica Neue Light"/>
              <a:cs typeface="Helvetica Neue Light"/>
            </a:endParaRPr>
          </a:p>
        </p:txBody>
      </p:sp>
      <p:cxnSp>
        <p:nvCxnSpPr>
          <p:cNvPr id="13" name="Straight Arrow Connector 12">
            <a:extLst>
              <a:ext uri="{FF2B5EF4-FFF2-40B4-BE49-F238E27FC236}">
                <a16:creationId xmlns:a16="http://schemas.microsoft.com/office/drawing/2014/main" id="{6B73BBEC-5918-3849-BCF8-67A98DDA473B}"/>
              </a:ext>
            </a:extLst>
          </p:cNvPr>
          <p:cNvCxnSpPr/>
          <p:nvPr/>
        </p:nvCxnSpPr>
        <p:spPr>
          <a:xfrm flipH="1">
            <a:off x="5783392" y="2834455"/>
            <a:ext cx="762886" cy="2794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5123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A3890-2678-442A-BE62-9C87E02E0333}"/>
              </a:ext>
            </a:extLst>
          </p:cNvPr>
          <p:cNvSpPr>
            <a:spLocks noGrp="1"/>
          </p:cNvSpPr>
          <p:nvPr>
            <p:ph type="title"/>
          </p:nvPr>
        </p:nvSpPr>
        <p:spPr/>
        <p:txBody>
          <a:bodyPr>
            <a:noAutofit/>
          </a:bodyPr>
          <a:lstStyle/>
          <a:p>
            <a:r>
              <a:rPr lang="en-US" sz="3600" dirty="0"/>
              <a:t>Thank you</a:t>
            </a:r>
          </a:p>
        </p:txBody>
      </p:sp>
      <p:sp>
        <p:nvSpPr>
          <p:cNvPr id="3" name="Slide Number Placeholder 2">
            <a:extLst>
              <a:ext uri="{FF2B5EF4-FFF2-40B4-BE49-F238E27FC236}">
                <a16:creationId xmlns:a16="http://schemas.microsoft.com/office/drawing/2014/main" id="{43CC74A3-BC07-4EC5-A8CA-27E090530C68}"/>
              </a:ext>
            </a:extLst>
          </p:cNvPr>
          <p:cNvSpPr>
            <a:spLocks noGrp="1"/>
          </p:cNvSpPr>
          <p:nvPr>
            <p:ph type="sldNum" sz="quarter" idx="11"/>
          </p:nvPr>
        </p:nvSpPr>
        <p:spPr/>
        <p:txBody>
          <a:bodyPr/>
          <a:lstStyle/>
          <a:p>
            <a:fld id="{5A6FB346-E907-314D-8DE1-ECD2B2B6AA1B}" type="slidenum">
              <a:rPr lang="uk-UA" smtClean="0"/>
              <a:pPr/>
              <a:t>40</a:t>
            </a:fld>
            <a:endParaRPr lang="uk-UA" dirty="0"/>
          </a:p>
        </p:txBody>
      </p:sp>
      <p:sp>
        <p:nvSpPr>
          <p:cNvPr id="4" name="Date Placeholder 3">
            <a:extLst>
              <a:ext uri="{FF2B5EF4-FFF2-40B4-BE49-F238E27FC236}">
                <a16:creationId xmlns:a16="http://schemas.microsoft.com/office/drawing/2014/main" id="{DBC1E0CA-D719-4F48-BCBB-1D35B2F7A2D6}"/>
              </a:ext>
            </a:extLst>
          </p:cNvPr>
          <p:cNvSpPr>
            <a:spLocks noGrp="1"/>
          </p:cNvSpPr>
          <p:nvPr>
            <p:ph type="dt" sz="half" idx="12"/>
          </p:nvPr>
        </p:nvSpPr>
        <p:spPr/>
        <p:txBody>
          <a:bodyPr/>
          <a:lstStyle/>
          <a:p>
            <a:r>
              <a:rPr lang="en-US" dirty="0"/>
              <a:t>© DataStax, All Rights Reserved.</a:t>
            </a:r>
          </a:p>
        </p:txBody>
      </p:sp>
    </p:spTree>
    <p:extLst>
      <p:ext uri="{BB962C8B-B14F-4D97-AF65-F5344CB8AC3E}">
        <p14:creationId xmlns:p14="http://schemas.microsoft.com/office/powerpoint/2010/main" val="37756857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Shape 818"/>
          <p:cNvSpPr txBox="1">
            <a:spLocks noGrp="1"/>
          </p:cNvSpPr>
          <p:nvPr>
            <p:ph type="title"/>
          </p:nvPr>
        </p:nvSpPr>
        <p:spPr/>
        <p:txBody>
          <a:bodyPr/>
          <a:lstStyle/>
          <a:p>
            <a:pPr lvl="0"/>
            <a:r>
              <a:rPr lang="en-US" dirty="0"/>
              <a:t>Read/write anywhere</a:t>
            </a:r>
          </a:p>
        </p:txBody>
      </p:sp>
      <p:sp>
        <p:nvSpPr>
          <p:cNvPr id="819" name="Shape 819"/>
          <p:cNvSpPr txBox="1">
            <a:spLocks noGrp="1"/>
          </p:cNvSpPr>
          <p:nvPr>
            <p:ph sz="quarter" idx="16"/>
          </p:nvPr>
        </p:nvSpPr>
        <p:spPr/>
        <p:txBody>
          <a:bodyPr/>
          <a:lstStyle/>
          <a:p>
            <a:pPr lvl="0"/>
            <a:r>
              <a:rPr lang="en-US" dirty="0"/>
              <a:t>DSE has a ‘location independence’ architecture</a:t>
            </a:r>
          </a:p>
          <a:p>
            <a:pPr lvl="0"/>
            <a:r>
              <a:rPr lang="en-US" dirty="0"/>
              <a:t>Any user can connect to any node in any data center and read/write the data they need</a:t>
            </a:r>
          </a:p>
          <a:p>
            <a:pPr lvl="0"/>
            <a:r>
              <a:rPr lang="en-US" dirty="0"/>
              <a:t>All writes are automatically evenly partitioned/distributed across the nodes and replicated automatically throughout the cluster </a:t>
            </a:r>
            <a:br>
              <a:rPr lang="en-US" dirty="0"/>
            </a:br>
            <a:endParaRPr lang="en-US" dirty="0"/>
          </a:p>
        </p:txBody>
      </p:sp>
      <p:sp>
        <p:nvSpPr>
          <p:cNvPr id="825" name="Shape 825"/>
          <p:cNvSpPr txBox="1">
            <a:spLocks noGrp="1"/>
          </p:cNvSpPr>
          <p:nvPr>
            <p:ph type="dt" sz="half" idx="2"/>
          </p:nvPr>
        </p:nvSpPr>
        <p:spPr/>
        <p:txBody>
          <a:bodyPr/>
          <a:lstStyle/>
          <a:p>
            <a:pPr lvl="0"/>
            <a:r>
              <a:rPr lang="en-US">
                <a:sym typeface="Arial"/>
              </a:rPr>
              <a:t>© DataStax, All Rights Reserved.</a:t>
            </a:r>
          </a:p>
        </p:txBody>
      </p:sp>
      <p:sp>
        <p:nvSpPr>
          <p:cNvPr id="7" name="Content Placeholder 6">
            <a:extLst>
              <a:ext uri="{FF2B5EF4-FFF2-40B4-BE49-F238E27FC236}">
                <a16:creationId xmlns:a16="http://schemas.microsoft.com/office/drawing/2014/main" id="{46DF0979-CEC6-A743-9C9D-EF78839FF8D8}"/>
              </a:ext>
            </a:extLst>
          </p:cNvPr>
          <p:cNvSpPr>
            <a:spLocks noGrp="1"/>
          </p:cNvSpPr>
          <p:nvPr>
            <p:ph sz="quarter" idx="17"/>
          </p:nvPr>
        </p:nvSpPr>
        <p:spPr/>
        <p:txBody>
          <a:bodyPr/>
          <a:lstStyle/>
          <a:p>
            <a:endParaRPr lang="en-US" dirty="0"/>
          </a:p>
        </p:txBody>
      </p:sp>
      <p:sp>
        <p:nvSpPr>
          <p:cNvPr id="824" name="Shape 824"/>
          <p:cNvSpPr txBox="1">
            <a:spLocks noGrp="1"/>
          </p:cNvSpPr>
          <p:nvPr>
            <p:ph type="sldNum" sz="quarter" idx="4"/>
          </p:nvPr>
        </p:nvSpPr>
        <p:spPr/>
        <p:txBody>
          <a:bodyPr/>
          <a:lstStyle/>
          <a:p>
            <a:pPr lvl="0"/>
            <a:fld id="{00000000-1234-1234-1234-123412341234}" type="slidenum">
              <a:rPr lang="en" smtClean="0">
                <a:sym typeface="Arial"/>
              </a:rPr>
              <a:pPr lvl="0"/>
              <a:t>5</a:t>
            </a:fld>
            <a:endParaRPr lang="en">
              <a:sym typeface="Arial"/>
            </a:endParaRPr>
          </a:p>
        </p:txBody>
      </p:sp>
      <p:grpSp>
        <p:nvGrpSpPr>
          <p:cNvPr id="2" name="Group 1">
            <a:extLst>
              <a:ext uri="{FF2B5EF4-FFF2-40B4-BE49-F238E27FC236}">
                <a16:creationId xmlns:a16="http://schemas.microsoft.com/office/drawing/2014/main" id="{D6E521E8-0D68-2846-BD70-0E84A6196D00}"/>
              </a:ext>
            </a:extLst>
          </p:cNvPr>
          <p:cNvGrpSpPr/>
          <p:nvPr/>
        </p:nvGrpSpPr>
        <p:grpSpPr>
          <a:xfrm>
            <a:off x="4661120" y="1458409"/>
            <a:ext cx="4064775" cy="2783811"/>
            <a:chOff x="5092287" y="1878396"/>
            <a:chExt cx="3202442" cy="2296438"/>
          </a:xfrm>
        </p:grpSpPr>
        <p:pic>
          <p:nvPicPr>
            <p:cNvPr id="18" name="Shape 821" descr="Cassandra ring multi-dc and cloud.png">
              <a:extLst>
                <a:ext uri="{FF2B5EF4-FFF2-40B4-BE49-F238E27FC236}">
                  <a16:creationId xmlns:a16="http://schemas.microsoft.com/office/drawing/2014/main" id="{3F53188D-3E82-E240-8ED9-D33BF0D6A3BA}"/>
                </a:ext>
              </a:extLst>
            </p:cNvPr>
            <p:cNvPicPr preferRelativeResize="0"/>
            <p:nvPr/>
          </p:nvPicPr>
          <p:blipFill rotWithShape="1">
            <a:blip r:embed="rId3">
              <a:alphaModFix/>
            </a:blip>
            <a:srcRect/>
            <a:stretch/>
          </p:blipFill>
          <p:spPr>
            <a:xfrm>
              <a:off x="5164652" y="1878396"/>
              <a:ext cx="3130077" cy="2296438"/>
            </a:xfrm>
            <a:prstGeom prst="rect">
              <a:avLst/>
            </a:prstGeom>
            <a:noFill/>
            <a:ln>
              <a:noFill/>
            </a:ln>
          </p:spPr>
        </p:pic>
        <p:sp>
          <p:nvSpPr>
            <p:cNvPr id="19" name="Shape 822">
              <a:extLst>
                <a:ext uri="{FF2B5EF4-FFF2-40B4-BE49-F238E27FC236}">
                  <a16:creationId xmlns:a16="http://schemas.microsoft.com/office/drawing/2014/main" id="{A9CC05F3-814C-AD46-BA22-F289358B7BBE}"/>
                </a:ext>
              </a:extLst>
            </p:cNvPr>
            <p:cNvSpPr/>
            <p:nvPr/>
          </p:nvSpPr>
          <p:spPr>
            <a:xfrm rot="2283277">
              <a:off x="5092287" y="2527546"/>
              <a:ext cx="438746" cy="208516"/>
            </a:xfrm>
            <a:prstGeom prst="rightArrow">
              <a:avLst>
                <a:gd name="adj1" fmla="val 50000"/>
                <a:gd name="adj2" fmla="val 50000"/>
              </a:avLst>
            </a:prstGeom>
            <a:solidFill>
              <a:schemeClr val="accent1"/>
            </a:solidFill>
            <a:ln w="9525" cap="flat" cmpd="sng">
              <a:solidFill>
                <a:srgbClr val="00799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 name="Shape 823">
              <a:extLst>
                <a:ext uri="{FF2B5EF4-FFF2-40B4-BE49-F238E27FC236}">
                  <a16:creationId xmlns:a16="http://schemas.microsoft.com/office/drawing/2014/main" id="{C26EE6AA-B09E-B042-804F-D2303BEAC17A}"/>
                </a:ext>
              </a:extLst>
            </p:cNvPr>
            <p:cNvSpPr/>
            <p:nvPr/>
          </p:nvSpPr>
          <p:spPr>
            <a:xfrm rot="9004736">
              <a:off x="8069913" y="2722830"/>
              <a:ext cx="213732" cy="101503"/>
            </a:xfrm>
            <a:prstGeom prst="rightArrow">
              <a:avLst>
                <a:gd name="adj1" fmla="val 50000"/>
                <a:gd name="adj2" fmla="val 50000"/>
              </a:avLst>
            </a:prstGeom>
            <a:gradFill>
              <a:gsLst>
                <a:gs pos="0">
                  <a:srgbClr val="0087AD"/>
                </a:gs>
                <a:gs pos="100000">
                  <a:srgbClr val="9AD2F2"/>
                </a:gs>
              </a:gsLst>
              <a:lin ang="16200038" scaled="0"/>
            </a:gradFill>
            <a:ln w="9525" cap="flat" cmpd="sng">
              <a:solidFill>
                <a:srgbClr val="007996"/>
              </a:solidFill>
              <a:prstDash val="solid"/>
              <a:round/>
              <a:headEnd type="none" w="sm" len="sm"/>
              <a:tailEnd type="none" w="sm" len="sm"/>
            </a:ln>
            <a:effectLst>
              <a:outerShdw blurRad="40000" dist="23000" dir="5400000" rotWithShape="0">
                <a:srgbClr val="000000">
                  <a:alpha val="349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Tree>
    <p:extLst>
      <p:ext uri="{BB962C8B-B14F-4D97-AF65-F5344CB8AC3E}">
        <p14:creationId xmlns:p14="http://schemas.microsoft.com/office/powerpoint/2010/main" val="3569086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Shape 831"/>
          <p:cNvSpPr txBox="1">
            <a:spLocks noGrp="1"/>
          </p:cNvSpPr>
          <p:nvPr>
            <p:ph type="title"/>
          </p:nvPr>
        </p:nvSpPr>
        <p:spPr>
          <a:xfrm>
            <a:off x="457200" y="270472"/>
            <a:ext cx="8229600" cy="5481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No single point of failure</a:t>
            </a:r>
            <a:endParaRPr/>
          </a:p>
        </p:txBody>
      </p:sp>
      <p:sp>
        <p:nvSpPr>
          <p:cNvPr id="832" name="Shape 832"/>
          <p:cNvSpPr txBox="1">
            <a:spLocks noGrp="1"/>
          </p:cNvSpPr>
          <p:nvPr>
            <p:ph type="body" idx="1"/>
          </p:nvPr>
        </p:nvSpPr>
        <p:spPr>
          <a:xfrm>
            <a:off x="457200" y="1123949"/>
            <a:ext cx="8229600" cy="3477000"/>
          </a:xfrm>
          <a:prstGeom prst="rect">
            <a:avLst/>
          </a:prstGeom>
        </p:spPr>
        <p:txBody>
          <a:bodyPr spcFirstLastPara="1" wrap="square" lIns="91425" tIns="91425" rIns="91425" bIns="91425" anchor="t" anchorCtr="0">
            <a:noAutofit/>
          </a:bodyPr>
          <a:lstStyle/>
          <a:p>
            <a:pPr marL="457200" lvl="0" indent="-330200" rtl="0">
              <a:spcBef>
                <a:spcPts val="280"/>
              </a:spcBef>
              <a:spcAft>
                <a:spcPts val="0"/>
              </a:spcAft>
              <a:buSzPts val="1600"/>
              <a:buChar char="•"/>
            </a:pPr>
            <a:r>
              <a:rPr lang="en" sz="1800" dirty="0"/>
              <a:t>Best in class fault tolerance</a:t>
            </a:r>
            <a:endParaRPr sz="1800" dirty="0"/>
          </a:p>
          <a:p>
            <a:pPr marL="457200" lvl="0" indent="-330200" rtl="0">
              <a:spcBef>
                <a:spcPts val="0"/>
              </a:spcBef>
              <a:spcAft>
                <a:spcPts val="0"/>
              </a:spcAft>
              <a:buSzPts val="1600"/>
              <a:buChar char="•"/>
            </a:pPr>
            <a:r>
              <a:rPr lang="en" sz="1800" dirty="0"/>
              <a:t>Replication automatically handled</a:t>
            </a:r>
            <a:endParaRPr sz="1800" dirty="0"/>
          </a:p>
          <a:p>
            <a:pPr marL="457200" lvl="0" indent="-330200">
              <a:spcBef>
                <a:spcPts val="0"/>
              </a:spcBef>
              <a:spcAft>
                <a:spcPts val="0"/>
              </a:spcAft>
              <a:buSzPts val="1600"/>
              <a:buChar char="•"/>
            </a:pPr>
            <a:r>
              <a:rPr lang="en" sz="1800" dirty="0"/>
              <a:t>Remains operationally simple at scale</a:t>
            </a:r>
            <a:br>
              <a:rPr lang="en" sz="1800" dirty="0"/>
            </a:br>
            <a:endParaRPr sz="1800" dirty="0"/>
          </a:p>
        </p:txBody>
      </p:sp>
      <p:grpSp>
        <p:nvGrpSpPr>
          <p:cNvPr id="833" name="Shape 833"/>
          <p:cNvGrpSpPr/>
          <p:nvPr/>
        </p:nvGrpSpPr>
        <p:grpSpPr>
          <a:xfrm>
            <a:off x="5606731" y="2057163"/>
            <a:ext cx="2940875" cy="2320590"/>
            <a:chOff x="2928027" y="1173902"/>
            <a:chExt cx="4767956" cy="3762306"/>
          </a:xfrm>
        </p:grpSpPr>
        <p:sp>
          <p:nvSpPr>
            <p:cNvPr id="834" name="Shape 834"/>
            <p:cNvSpPr/>
            <p:nvPr/>
          </p:nvSpPr>
          <p:spPr>
            <a:xfrm>
              <a:off x="2928027" y="1173902"/>
              <a:ext cx="1618200" cy="580200"/>
            </a:xfrm>
            <a:prstGeom prst="roundRect">
              <a:avLst>
                <a:gd name="adj" fmla="val 16667"/>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835" name="Shape 835"/>
            <p:cNvGrpSpPr/>
            <p:nvPr/>
          </p:nvGrpSpPr>
          <p:grpSpPr>
            <a:xfrm>
              <a:off x="3243549" y="1268825"/>
              <a:ext cx="4452434" cy="3667383"/>
              <a:chOff x="-561220" y="648417"/>
              <a:chExt cx="4452434" cy="3667383"/>
            </a:xfrm>
          </p:grpSpPr>
          <p:grpSp>
            <p:nvGrpSpPr>
              <p:cNvPr id="836" name="Shape 836"/>
              <p:cNvGrpSpPr/>
              <p:nvPr/>
            </p:nvGrpSpPr>
            <p:grpSpPr>
              <a:xfrm>
                <a:off x="530889" y="955750"/>
                <a:ext cx="3360325" cy="3360050"/>
                <a:chOff x="-2" y="0"/>
                <a:chExt cx="3360325" cy="3360050"/>
              </a:xfrm>
            </p:grpSpPr>
            <p:sp>
              <p:nvSpPr>
                <p:cNvPr id="837" name="Shape 837"/>
                <p:cNvSpPr/>
                <p:nvPr/>
              </p:nvSpPr>
              <p:spPr>
                <a:xfrm>
                  <a:off x="294691" y="276159"/>
                  <a:ext cx="2795100" cy="27996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noFill/>
                <a:ln w="38100" cap="flat" cmpd="sng">
                  <a:solidFill>
                    <a:schemeClr val="accent1"/>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38" name="Shape 838"/>
                <p:cNvSpPr/>
                <p:nvPr/>
              </p:nvSpPr>
              <p:spPr>
                <a:xfrm>
                  <a:off x="1352523" y="0"/>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chemeClr val="lt1"/>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39" name="Shape 839"/>
                <p:cNvSpPr/>
                <p:nvPr/>
              </p:nvSpPr>
              <p:spPr>
                <a:xfrm>
                  <a:off x="1352528" y="2763950"/>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chemeClr val="lt1"/>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40" name="Shape 840"/>
                <p:cNvSpPr/>
                <p:nvPr/>
              </p:nvSpPr>
              <p:spPr>
                <a:xfrm>
                  <a:off x="2765123" y="1424633"/>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chemeClr val="lt1"/>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41" name="Shape 841"/>
                <p:cNvSpPr/>
                <p:nvPr/>
              </p:nvSpPr>
              <p:spPr>
                <a:xfrm>
                  <a:off x="-2" y="1424633"/>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chemeClr val="lt1"/>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grpSp>
          <p:grpSp>
            <p:nvGrpSpPr>
              <p:cNvPr id="842" name="Shape 842"/>
              <p:cNvGrpSpPr/>
              <p:nvPr/>
            </p:nvGrpSpPr>
            <p:grpSpPr>
              <a:xfrm>
                <a:off x="927282" y="1425536"/>
                <a:ext cx="585300" cy="586200"/>
                <a:chOff x="-1" y="-1"/>
                <a:chExt cx="585300" cy="586200"/>
              </a:xfrm>
            </p:grpSpPr>
            <p:sp>
              <p:nvSpPr>
                <p:cNvPr id="843" name="Shape 843"/>
                <p:cNvSpPr/>
                <p:nvPr/>
              </p:nvSpPr>
              <p:spPr>
                <a:xfrm>
                  <a:off x="-1" y="-1"/>
                  <a:ext cx="585300" cy="5862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44" name="Shape 844"/>
                <p:cNvSpPr/>
                <p:nvPr/>
              </p:nvSpPr>
              <p:spPr>
                <a:xfrm>
                  <a:off x="85715" y="172976"/>
                  <a:ext cx="414000" cy="240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250"/>
                    <a:buFont typeface="Helvetica Neue"/>
                    <a:buNone/>
                  </a:pPr>
                  <a:r>
                    <a:rPr lang="en" sz="1000" b="0" i="0" u="none" strike="noStrike" cap="none">
                      <a:solidFill>
                        <a:srgbClr val="FFFFFF"/>
                      </a:solidFill>
                      <a:latin typeface="Helvetica Neue"/>
                      <a:ea typeface="Helvetica Neue"/>
                      <a:cs typeface="Helvetica Neue"/>
                      <a:sym typeface="Helvetica Neue"/>
                    </a:rPr>
                    <a:t>80</a:t>
                  </a:r>
                  <a:endParaRPr/>
                </a:p>
              </p:txBody>
            </p:sp>
          </p:grpSp>
          <p:sp>
            <p:nvSpPr>
              <p:cNvPr id="845" name="Shape 845"/>
              <p:cNvSpPr/>
              <p:nvPr/>
            </p:nvSpPr>
            <p:spPr>
              <a:xfrm>
                <a:off x="2844841" y="3346332"/>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chemeClr val="lt1"/>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46" name="Shape 846"/>
              <p:cNvSpPr/>
              <p:nvPr/>
            </p:nvSpPr>
            <p:spPr>
              <a:xfrm>
                <a:off x="2909104" y="1425538"/>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chemeClr val="lt1"/>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47" name="Shape 847"/>
              <p:cNvSpPr/>
              <p:nvPr/>
            </p:nvSpPr>
            <p:spPr>
              <a:xfrm>
                <a:off x="914678" y="3323964"/>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chemeClr val="lt1"/>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48" name="Shape 848"/>
              <p:cNvSpPr/>
              <p:nvPr/>
            </p:nvSpPr>
            <p:spPr>
              <a:xfrm>
                <a:off x="-561220" y="648417"/>
                <a:ext cx="994800" cy="37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300"/>
                  <a:buFont typeface="Helvetica Neue"/>
                  <a:buNone/>
                </a:pPr>
                <a:r>
                  <a:rPr lang="en" sz="1200" b="0" i="0" u="none" strike="noStrike" cap="none">
                    <a:solidFill>
                      <a:srgbClr val="FFFFFF"/>
                    </a:solidFill>
                    <a:latin typeface="Helvetica Neue"/>
                    <a:ea typeface="Helvetica Neue"/>
                    <a:cs typeface="Helvetica Neue"/>
                    <a:sym typeface="Helvetica Neue"/>
                  </a:rPr>
                  <a:t>Client</a:t>
                </a:r>
                <a:endParaRPr/>
              </a:p>
            </p:txBody>
          </p:sp>
        </p:grpSp>
        <p:sp>
          <p:nvSpPr>
            <p:cNvPr id="849" name="Shape 849"/>
            <p:cNvSpPr/>
            <p:nvPr/>
          </p:nvSpPr>
          <p:spPr>
            <a:xfrm>
              <a:off x="4482832" y="1366367"/>
              <a:ext cx="1302600" cy="274800"/>
            </a:xfrm>
            <a:custGeom>
              <a:avLst/>
              <a:gdLst/>
              <a:ahLst/>
              <a:cxnLst/>
              <a:rect l="0" t="0" r="0" b="0"/>
              <a:pathLst>
                <a:path w="120000" h="120000" extrusionOk="0">
                  <a:moveTo>
                    <a:pt x="0" y="612"/>
                  </a:moveTo>
                  <a:cubicBezTo>
                    <a:pt x="0" y="612"/>
                    <a:pt x="44061" y="-8444"/>
                    <a:pt x="80000" y="43010"/>
                  </a:cubicBezTo>
                  <a:cubicBezTo>
                    <a:pt x="114805" y="92836"/>
                    <a:pt x="120000" y="120000"/>
                    <a:pt x="120000" y="120000"/>
                  </a:cubicBezTo>
                </a:path>
              </a:pathLst>
            </a:custGeom>
            <a:noFill/>
            <a:ln w="15875" cap="flat" cmpd="sng">
              <a:solidFill>
                <a:srgbClr val="CB6015"/>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50" name="Shape 850"/>
            <p:cNvSpPr/>
            <p:nvPr/>
          </p:nvSpPr>
          <p:spPr>
            <a:xfrm>
              <a:off x="5307082" y="2172168"/>
              <a:ext cx="828900" cy="1993800"/>
            </a:xfrm>
            <a:custGeom>
              <a:avLst/>
              <a:gdLst/>
              <a:ahLst/>
              <a:cxnLst/>
              <a:rect l="0" t="0" r="0" b="0"/>
              <a:pathLst>
                <a:path w="120000" h="120000" extrusionOk="0">
                  <a:moveTo>
                    <a:pt x="112346" y="0"/>
                  </a:moveTo>
                  <a:cubicBezTo>
                    <a:pt x="112346" y="0"/>
                    <a:pt x="129561" y="16638"/>
                    <a:pt x="112346" y="56844"/>
                  </a:cubicBezTo>
                  <a:cubicBezTo>
                    <a:pt x="93625" y="100566"/>
                    <a:pt x="0" y="120000"/>
                    <a:pt x="0" y="120000"/>
                  </a:cubicBezTo>
                </a:path>
              </a:pathLst>
            </a:custGeom>
            <a:noFill/>
            <a:ln w="15875" cap="flat" cmpd="sng">
              <a:solidFill>
                <a:srgbClr val="CB6015"/>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51" name="Shape 851"/>
            <p:cNvSpPr/>
            <p:nvPr/>
          </p:nvSpPr>
          <p:spPr>
            <a:xfrm>
              <a:off x="5319678" y="2263450"/>
              <a:ext cx="786900" cy="517200"/>
            </a:xfrm>
            <a:custGeom>
              <a:avLst/>
              <a:gdLst/>
              <a:ahLst/>
              <a:cxnLst/>
              <a:rect l="0" t="0" r="0" b="0"/>
              <a:pathLst>
                <a:path w="120000" h="120000" extrusionOk="0">
                  <a:moveTo>
                    <a:pt x="120000" y="0"/>
                  </a:moveTo>
                  <a:cubicBezTo>
                    <a:pt x="120000" y="0"/>
                    <a:pt x="109088" y="58047"/>
                    <a:pt x="87272" y="100472"/>
                  </a:cubicBezTo>
                  <a:cubicBezTo>
                    <a:pt x="59483" y="154506"/>
                    <a:pt x="0" y="79256"/>
                    <a:pt x="0" y="79256"/>
                  </a:cubicBezTo>
                </a:path>
              </a:pathLst>
            </a:custGeom>
            <a:noFill/>
            <a:ln w="15875" cap="flat" cmpd="sng">
              <a:solidFill>
                <a:srgbClr val="CB6015"/>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52" name="Shape 852"/>
            <p:cNvSpPr/>
            <p:nvPr/>
          </p:nvSpPr>
          <p:spPr>
            <a:xfrm>
              <a:off x="4965171" y="2266691"/>
              <a:ext cx="1141200" cy="1103700"/>
            </a:xfrm>
            <a:custGeom>
              <a:avLst/>
              <a:gdLst/>
              <a:ahLst/>
              <a:cxnLst/>
              <a:rect l="0" t="0" r="0" b="0"/>
              <a:pathLst>
                <a:path w="120000" h="120000" extrusionOk="0">
                  <a:moveTo>
                    <a:pt x="120000" y="0"/>
                  </a:moveTo>
                  <a:cubicBezTo>
                    <a:pt x="120000" y="0"/>
                    <a:pt x="120000" y="81509"/>
                    <a:pt x="80000" y="111979"/>
                  </a:cubicBezTo>
                  <a:cubicBezTo>
                    <a:pt x="50616" y="129580"/>
                    <a:pt x="2927" y="112849"/>
                    <a:pt x="0" y="111979"/>
                  </a:cubicBezTo>
                </a:path>
              </a:pathLst>
            </a:custGeom>
            <a:noFill/>
            <a:ln w="15875" cap="flat" cmpd="sng">
              <a:solidFill>
                <a:srgbClr val="CB6015"/>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53" name="Shape 853"/>
            <p:cNvSpPr/>
            <p:nvPr/>
          </p:nvSpPr>
          <p:spPr>
            <a:xfrm>
              <a:off x="4702359" y="2020386"/>
              <a:ext cx="622500" cy="6234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000000"/>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grpSp>
      <p:sp>
        <p:nvSpPr>
          <p:cNvPr id="854" name="Shape 854"/>
          <p:cNvSpPr/>
          <p:nvPr/>
        </p:nvSpPr>
        <p:spPr>
          <a:xfrm>
            <a:off x="3157633" y="3442073"/>
            <a:ext cx="2975400" cy="899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595959"/>
              </a:buClr>
              <a:buSzPts val="450"/>
              <a:buFont typeface="Arial"/>
              <a:buNone/>
            </a:pPr>
            <a:r>
              <a:rPr lang="en" sz="1800" b="0" i="0" u="none" strike="noStrike" cap="none">
                <a:solidFill>
                  <a:srgbClr val="595959"/>
                </a:solidFill>
                <a:latin typeface="Arial"/>
                <a:ea typeface="Arial"/>
                <a:cs typeface="Arial"/>
                <a:sym typeface="Arial"/>
              </a:rPr>
              <a:t>We can still retrieve the data from the other 2 nodes    </a:t>
            </a:r>
            <a:endParaRPr/>
          </a:p>
        </p:txBody>
      </p:sp>
      <p:sp>
        <p:nvSpPr>
          <p:cNvPr id="855" name="Shape 855"/>
          <p:cNvSpPr/>
          <p:nvPr/>
        </p:nvSpPr>
        <p:spPr>
          <a:xfrm>
            <a:off x="2690190" y="2629406"/>
            <a:ext cx="4156500" cy="4929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595959"/>
              </a:buClr>
              <a:buSzPts val="450"/>
              <a:buFont typeface="Arial"/>
              <a:buNone/>
            </a:pPr>
            <a:r>
              <a:rPr lang="en" sz="1800" b="0" i="0" u="none" strike="noStrike" cap="none">
                <a:solidFill>
                  <a:srgbClr val="595959"/>
                </a:solidFill>
                <a:latin typeface="Arial"/>
                <a:ea typeface="Arial"/>
                <a:cs typeface="Arial"/>
                <a:sym typeface="Arial"/>
              </a:rPr>
              <a:t>Node fails or goes down temporarily</a:t>
            </a:r>
            <a:endParaRPr/>
          </a:p>
        </p:txBody>
      </p:sp>
      <p:sp>
        <p:nvSpPr>
          <p:cNvPr id="856" name="Shape 856"/>
          <p:cNvSpPr txBox="1">
            <a:spLocks noGrp="1"/>
          </p:cNvSpPr>
          <p:nvPr>
            <p:ph type="sldNum" idx="12"/>
          </p:nvPr>
        </p:nvSpPr>
        <p:spPr>
          <a:xfrm>
            <a:off x="43199" y="4817151"/>
            <a:ext cx="378300" cy="2394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BFBFBF"/>
              </a:buClr>
              <a:buSzPts val="600"/>
              <a:buFont typeface="Arial"/>
              <a:buNone/>
            </a:pPr>
            <a:fld id="{00000000-1234-1234-1234-123412341234}" type="slidenum">
              <a:rPr lang="en" sz="600" b="0" i="0" u="none" strike="noStrike" cap="none">
                <a:solidFill>
                  <a:srgbClr val="BFBFBF"/>
                </a:solidFill>
                <a:latin typeface="Arial"/>
                <a:ea typeface="Arial"/>
                <a:cs typeface="Arial"/>
                <a:sym typeface="Arial"/>
              </a:rPr>
              <a:t>6</a:t>
            </a:fld>
            <a:endParaRPr sz="600" b="0" i="0" u="none" strike="noStrike" cap="none">
              <a:solidFill>
                <a:srgbClr val="BFBFBF"/>
              </a:solidFill>
              <a:latin typeface="Arial"/>
              <a:ea typeface="Arial"/>
              <a:cs typeface="Arial"/>
              <a:sym typeface="Arial"/>
            </a:endParaRPr>
          </a:p>
        </p:txBody>
      </p:sp>
      <p:sp>
        <p:nvSpPr>
          <p:cNvPr id="857" name="Shape 857"/>
          <p:cNvSpPr txBox="1">
            <a:spLocks noGrp="1"/>
          </p:cNvSpPr>
          <p:nvPr>
            <p:ph type="dt" idx="10"/>
          </p:nvPr>
        </p:nvSpPr>
        <p:spPr>
          <a:xfrm>
            <a:off x="474791" y="4790122"/>
            <a:ext cx="2057400" cy="274500"/>
          </a:xfrm>
          <a:prstGeom prst="rect">
            <a:avLst/>
          </a:prstGeom>
          <a:noFill/>
          <a:ln>
            <a:noFill/>
          </a:ln>
        </p:spPr>
        <p:txBody>
          <a:bodyPr spcFirstLastPara="1" wrap="square" lIns="0" tIns="45700" rIns="91425" bIns="45700" anchor="b" anchorCtr="0">
            <a:noAutofit/>
          </a:bodyPr>
          <a:lstStyle/>
          <a:p>
            <a:pPr marL="0" marR="0" lvl="0" indent="0" algn="l" rtl="0">
              <a:lnSpc>
                <a:spcPct val="100000"/>
              </a:lnSpc>
              <a:spcBef>
                <a:spcPts val="0"/>
              </a:spcBef>
              <a:spcAft>
                <a:spcPts val="0"/>
              </a:spcAft>
              <a:buClr>
                <a:srgbClr val="BFBFBF"/>
              </a:buClr>
              <a:buSzPts val="600"/>
              <a:buFont typeface="Arial"/>
              <a:buNone/>
            </a:pPr>
            <a:r>
              <a:rPr lang="en" sz="600" b="0" i="0" u="none" strike="noStrike" cap="none">
                <a:solidFill>
                  <a:srgbClr val="BFBFBF"/>
                </a:solidFill>
                <a:latin typeface="Arial"/>
                <a:ea typeface="Arial"/>
                <a:cs typeface="Arial"/>
                <a:sym typeface="Arial"/>
              </a:rPr>
              <a:t>© DataStax, All Rights Reserved.</a:t>
            </a:r>
            <a:endParaRPr sz="600" b="0" i="0" u="none" strike="noStrike" cap="none">
              <a:solidFill>
                <a:srgbClr val="BFBFBF"/>
              </a:solidFill>
              <a:latin typeface="Arial"/>
              <a:ea typeface="Arial"/>
              <a:cs typeface="Arial"/>
              <a:sym typeface="Arial"/>
            </a:endParaRPr>
          </a:p>
        </p:txBody>
      </p:sp>
    </p:spTree>
    <p:extLst>
      <p:ext uri="{BB962C8B-B14F-4D97-AF65-F5344CB8AC3E}">
        <p14:creationId xmlns:p14="http://schemas.microsoft.com/office/powerpoint/2010/main" val="3311262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Shape 863"/>
          <p:cNvSpPr txBox="1">
            <a:spLocks noGrp="1"/>
          </p:cNvSpPr>
          <p:nvPr>
            <p:ph type="title"/>
          </p:nvPr>
        </p:nvSpPr>
        <p:spPr>
          <a:xfrm>
            <a:off x="457200" y="270472"/>
            <a:ext cx="8229600" cy="5481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Multi-data center</a:t>
            </a:r>
            <a:endParaRPr/>
          </a:p>
        </p:txBody>
      </p:sp>
      <p:sp>
        <p:nvSpPr>
          <p:cNvPr id="864" name="Shape 864"/>
          <p:cNvSpPr txBox="1">
            <a:spLocks noGrp="1"/>
          </p:cNvSpPr>
          <p:nvPr>
            <p:ph type="body" idx="1"/>
          </p:nvPr>
        </p:nvSpPr>
        <p:spPr>
          <a:xfrm>
            <a:off x="457200" y="1123949"/>
            <a:ext cx="8229600" cy="3477000"/>
          </a:xfrm>
          <a:prstGeom prst="rect">
            <a:avLst/>
          </a:prstGeom>
        </p:spPr>
        <p:txBody>
          <a:bodyPr spcFirstLastPara="1" wrap="square" lIns="91425" tIns="91425" rIns="91425" bIns="91425" anchor="t" anchorCtr="0">
            <a:noAutofit/>
          </a:bodyPr>
          <a:lstStyle/>
          <a:p>
            <a:pPr marL="457200" lvl="0" indent="-330200" rtl="0">
              <a:spcBef>
                <a:spcPts val="280"/>
              </a:spcBef>
              <a:spcAft>
                <a:spcPts val="0"/>
              </a:spcAft>
              <a:buSzPts val="1600"/>
              <a:buChar char="•"/>
            </a:pPr>
            <a:r>
              <a:rPr lang="en" sz="1800" dirty="0"/>
              <a:t>Replicate data across data centers or cloud availability zones</a:t>
            </a:r>
            <a:endParaRPr sz="1800" dirty="0"/>
          </a:p>
          <a:p>
            <a:pPr marL="457200" lvl="0" indent="-330200" rtl="0">
              <a:spcBef>
                <a:spcPts val="0"/>
              </a:spcBef>
              <a:spcAft>
                <a:spcPts val="0"/>
              </a:spcAft>
              <a:buSzPts val="1600"/>
              <a:buChar char="•"/>
            </a:pPr>
            <a:r>
              <a:rPr lang="en" sz="1800" dirty="0"/>
              <a:t>No interruption to the business with any outage</a:t>
            </a:r>
            <a:endParaRPr sz="1800" dirty="0"/>
          </a:p>
          <a:p>
            <a:pPr marL="457200" lvl="0" indent="-330200">
              <a:spcBef>
                <a:spcPts val="0"/>
              </a:spcBef>
              <a:spcAft>
                <a:spcPts val="0"/>
              </a:spcAft>
              <a:buSzPts val="1600"/>
              <a:buChar char="•"/>
            </a:pPr>
            <a:r>
              <a:rPr lang="en" sz="1800" dirty="0"/>
              <a:t>Global low-latency performance</a:t>
            </a:r>
            <a:br>
              <a:rPr lang="en" sz="1800" dirty="0"/>
            </a:br>
            <a:endParaRPr sz="1800" dirty="0"/>
          </a:p>
        </p:txBody>
      </p:sp>
      <p:grpSp>
        <p:nvGrpSpPr>
          <p:cNvPr id="865" name="Shape 865"/>
          <p:cNvGrpSpPr/>
          <p:nvPr/>
        </p:nvGrpSpPr>
        <p:grpSpPr>
          <a:xfrm>
            <a:off x="2002404" y="2453599"/>
            <a:ext cx="4487328" cy="2296070"/>
            <a:chOff x="233103" y="1027990"/>
            <a:chExt cx="7468921" cy="4370136"/>
          </a:xfrm>
        </p:grpSpPr>
        <p:sp>
          <p:nvSpPr>
            <p:cNvPr id="866" name="Shape 866"/>
            <p:cNvSpPr/>
            <p:nvPr/>
          </p:nvSpPr>
          <p:spPr>
            <a:xfrm rot="-839836">
              <a:off x="5660313" y="2389544"/>
              <a:ext cx="855811" cy="106609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FFFFF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67" name="Shape 867"/>
            <p:cNvSpPr/>
            <p:nvPr/>
          </p:nvSpPr>
          <p:spPr>
            <a:xfrm>
              <a:off x="1679704" y="1208171"/>
              <a:ext cx="1133100" cy="509400"/>
            </a:xfrm>
            <a:custGeom>
              <a:avLst/>
              <a:gdLst/>
              <a:ahLst/>
              <a:cxnLst/>
              <a:rect l="0" t="0" r="0" b="0"/>
              <a:pathLst>
                <a:path w="120000" h="120000" extrusionOk="0">
                  <a:moveTo>
                    <a:pt x="0" y="612"/>
                  </a:moveTo>
                  <a:cubicBezTo>
                    <a:pt x="0" y="612"/>
                    <a:pt x="44061" y="-8444"/>
                    <a:pt x="80000" y="43010"/>
                  </a:cubicBezTo>
                  <a:cubicBezTo>
                    <a:pt x="114805" y="92836"/>
                    <a:pt x="120000" y="120000"/>
                    <a:pt x="120000" y="120000"/>
                  </a:cubicBezTo>
                </a:path>
              </a:pathLst>
            </a:custGeom>
            <a:noFill/>
            <a:ln w="15875" cap="flat" cmpd="sng">
              <a:solidFill>
                <a:srgbClr val="CB6015"/>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grpSp>
          <p:nvGrpSpPr>
            <p:cNvPr id="868" name="Shape 868"/>
            <p:cNvGrpSpPr/>
            <p:nvPr/>
          </p:nvGrpSpPr>
          <p:grpSpPr>
            <a:xfrm>
              <a:off x="1331475" y="1532325"/>
              <a:ext cx="2952045" cy="2951806"/>
              <a:chOff x="-1" y="-1"/>
              <a:chExt cx="3360324" cy="3360052"/>
            </a:xfrm>
          </p:grpSpPr>
          <p:sp>
            <p:nvSpPr>
              <p:cNvPr id="869" name="Shape 869"/>
              <p:cNvSpPr/>
              <p:nvPr/>
            </p:nvSpPr>
            <p:spPr>
              <a:xfrm>
                <a:off x="294691" y="276160"/>
                <a:ext cx="2795100" cy="27996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noFill/>
              <a:ln w="28575" cap="flat" cmpd="sng">
                <a:solidFill>
                  <a:srgbClr val="237A97"/>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70" name="Shape 870"/>
              <p:cNvSpPr/>
              <p:nvPr/>
            </p:nvSpPr>
            <p:spPr>
              <a:xfrm>
                <a:off x="1352522" y="-1"/>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71" name="Shape 871"/>
              <p:cNvSpPr/>
              <p:nvPr/>
            </p:nvSpPr>
            <p:spPr>
              <a:xfrm>
                <a:off x="1352528" y="2763951"/>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72" name="Shape 872"/>
              <p:cNvSpPr/>
              <p:nvPr/>
            </p:nvSpPr>
            <p:spPr>
              <a:xfrm>
                <a:off x="2765123" y="1424633"/>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73" name="Shape 873"/>
              <p:cNvSpPr/>
              <p:nvPr/>
            </p:nvSpPr>
            <p:spPr>
              <a:xfrm>
                <a:off x="-1" y="1424633"/>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74" name="Shape 874"/>
              <p:cNvSpPr/>
              <p:nvPr/>
            </p:nvSpPr>
            <p:spPr>
              <a:xfrm>
                <a:off x="396390" y="469784"/>
                <a:ext cx="585300" cy="5862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75" name="Shape 875"/>
              <p:cNvSpPr/>
              <p:nvPr/>
            </p:nvSpPr>
            <p:spPr>
              <a:xfrm>
                <a:off x="2313950" y="2390581"/>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76" name="Shape 876"/>
              <p:cNvSpPr/>
              <p:nvPr/>
            </p:nvSpPr>
            <p:spPr>
              <a:xfrm>
                <a:off x="2378212" y="469787"/>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77" name="Shape 877"/>
              <p:cNvSpPr/>
              <p:nvPr/>
            </p:nvSpPr>
            <p:spPr>
              <a:xfrm>
                <a:off x="383787" y="2368213"/>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78" name="Shape 878"/>
              <p:cNvSpPr/>
              <p:nvPr/>
            </p:nvSpPr>
            <p:spPr>
              <a:xfrm>
                <a:off x="971421" y="596008"/>
                <a:ext cx="828900" cy="1993800"/>
              </a:xfrm>
              <a:custGeom>
                <a:avLst/>
                <a:gdLst/>
                <a:ahLst/>
                <a:cxnLst/>
                <a:rect l="0" t="0" r="0" b="0"/>
                <a:pathLst>
                  <a:path w="120000" h="120000" extrusionOk="0">
                    <a:moveTo>
                      <a:pt x="112346" y="0"/>
                    </a:moveTo>
                    <a:cubicBezTo>
                      <a:pt x="112346" y="0"/>
                      <a:pt x="129561" y="16638"/>
                      <a:pt x="112346" y="56844"/>
                    </a:cubicBezTo>
                    <a:cubicBezTo>
                      <a:pt x="93625" y="100566"/>
                      <a:pt x="0" y="120000"/>
                      <a:pt x="0" y="120000"/>
                    </a:cubicBezTo>
                  </a:path>
                </a:pathLst>
              </a:custGeom>
              <a:noFill/>
              <a:ln w="15875" cap="flat" cmpd="sng">
                <a:solidFill>
                  <a:srgbClr val="CB6015"/>
                </a:solidFill>
                <a:prstDash val="solid"/>
                <a:bevel/>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79" name="Shape 879"/>
              <p:cNvSpPr/>
              <p:nvPr/>
            </p:nvSpPr>
            <p:spPr>
              <a:xfrm>
                <a:off x="984016" y="687291"/>
                <a:ext cx="786900" cy="517200"/>
              </a:xfrm>
              <a:custGeom>
                <a:avLst/>
                <a:gdLst/>
                <a:ahLst/>
                <a:cxnLst/>
                <a:rect l="0" t="0" r="0" b="0"/>
                <a:pathLst>
                  <a:path w="120000" h="120000" extrusionOk="0">
                    <a:moveTo>
                      <a:pt x="120000" y="0"/>
                    </a:moveTo>
                    <a:cubicBezTo>
                      <a:pt x="120000" y="0"/>
                      <a:pt x="109088" y="58047"/>
                      <a:pt x="87272" y="100472"/>
                    </a:cubicBezTo>
                    <a:cubicBezTo>
                      <a:pt x="59483" y="154506"/>
                      <a:pt x="0" y="79256"/>
                      <a:pt x="0" y="79256"/>
                    </a:cubicBezTo>
                  </a:path>
                </a:pathLst>
              </a:custGeom>
              <a:noFill/>
              <a:ln w="15875" cap="flat" cmpd="sng">
                <a:solidFill>
                  <a:srgbClr val="CB6015"/>
                </a:solidFill>
                <a:prstDash val="solid"/>
                <a:bevel/>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80" name="Shape 880"/>
              <p:cNvSpPr/>
              <p:nvPr/>
            </p:nvSpPr>
            <p:spPr>
              <a:xfrm>
                <a:off x="629510" y="690531"/>
                <a:ext cx="1141200" cy="1103700"/>
              </a:xfrm>
              <a:custGeom>
                <a:avLst/>
                <a:gdLst/>
                <a:ahLst/>
                <a:cxnLst/>
                <a:rect l="0" t="0" r="0" b="0"/>
                <a:pathLst>
                  <a:path w="120000" h="120000" extrusionOk="0">
                    <a:moveTo>
                      <a:pt x="120000" y="0"/>
                    </a:moveTo>
                    <a:cubicBezTo>
                      <a:pt x="120000" y="0"/>
                      <a:pt x="120000" y="81509"/>
                      <a:pt x="80000" y="111979"/>
                    </a:cubicBezTo>
                    <a:cubicBezTo>
                      <a:pt x="50616" y="129580"/>
                      <a:pt x="2927" y="112849"/>
                      <a:pt x="0" y="111979"/>
                    </a:cubicBezTo>
                  </a:path>
                </a:pathLst>
              </a:custGeom>
              <a:noFill/>
              <a:ln w="15875" cap="flat" cmpd="sng">
                <a:solidFill>
                  <a:srgbClr val="CB6015"/>
                </a:solidFill>
                <a:prstDash val="solid"/>
                <a:bevel/>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grpSp>
        <p:sp>
          <p:nvSpPr>
            <p:cNvPr id="881" name="Shape 881"/>
            <p:cNvSpPr/>
            <p:nvPr/>
          </p:nvSpPr>
          <p:spPr>
            <a:xfrm>
              <a:off x="5424424" y="4933904"/>
              <a:ext cx="2277600" cy="212400"/>
            </a:xfrm>
            <a:prstGeom prst="rect">
              <a:avLst/>
            </a:prstGeom>
            <a:noFill/>
            <a:ln>
              <a:noFill/>
            </a:ln>
          </p:spPr>
          <p:txBody>
            <a:bodyPr spcFirstLastPara="1" wrap="square" lIns="0" tIns="0" rIns="0" bIns="0" anchor="ctr" anchorCtr="0">
              <a:noAutofit/>
            </a:bodyPr>
            <a:lstStyle/>
            <a:p>
              <a:pPr marL="0" marR="0" lvl="0" indent="0" algn="ctr" rtl="0">
                <a:lnSpc>
                  <a:spcPct val="263636"/>
                </a:lnSpc>
                <a:spcBef>
                  <a:spcPts val="0"/>
                </a:spcBef>
                <a:spcAft>
                  <a:spcPts val="0"/>
                </a:spcAft>
                <a:buClr>
                  <a:srgbClr val="595959"/>
                </a:buClr>
                <a:buSzPts val="275"/>
                <a:buFont typeface="Arial"/>
                <a:buNone/>
              </a:pPr>
              <a:r>
                <a:rPr lang="en" sz="1100" b="1" i="0" u="none" strike="noStrike" cap="none">
                  <a:solidFill>
                    <a:srgbClr val="595959"/>
                  </a:solidFill>
                  <a:latin typeface="Arial"/>
                  <a:ea typeface="Arial"/>
                  <a:cs typeface="Arial"/>
                  <a:sym typeface="Arial"/>
                </a:rPr>
                <a:t>West Data Center</a:t>
              </a:r>
              <a:endParaRPr/>
            </a:p>
          </p:txBody>
        </p:sp>
        <p:sp>
          <p:nvSpPr>
            <p:cNvPr id="882" name="Shape 882"/>
            <p:cNvSpPr/>
            <p:nvPr/>
          </p:nvSpPr>
          <p:spPr>
            <a:xfrm>
              <a:off x="1854359" y="5112826"/>
              <a:ext cx="2229600" cy="28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595959"/>
                </a:buClr>
                <a:buSzPts val="275"/>
                <a:buFont typeface="Arial"/>
                <a:buNone/>
              </a:pPr>
              <a:r>
                <a:rPr lang="en" sz="1100" b="1" i="0" u="none" strike="noStrike" cap="none">
                  <a:solidFill>
                    <a:srgbClr val="595959"/>
                  </a:solidFill>
                  <a:latin typeface="Arial"/>
                  <a:ea typeface="Arial"/>
                  <a:cs typeface="Arial"/>
                  <a:sym typeface="Arial"/>
                </a:rPr>
                <a:t>East Data Center</a:t>
              </a:r>
              <a:endParaRPr/>
            </a:p>
            <a:p>
              <a:pPr marL="0" marR="0" lvl="0" indent="0" algn="ctr" rtl="0">
                <a:lnSpc>
                  <a:spcPct val="100000"/>
                </a:lnSpc>
                <a:spcBef>
                  <a:spcPts val="0"/>
                </a:spcBef>
                <a:spcAft>
                  <a:spcPts val="0"/>
                </a:spcAft>
                <a:buClr>
                  <a:srgbClr val="595959"/>
                </a:buClr>
                <a:buSzPts val="275"/>
                <a:buFont typeface="Arial"/>
                <a:buNone/>
              </a:pPr>
              <a:r>
                <a:rPr lang="en" sz="1100" b="1" i="0" u="none" strike="noStrike" cap="none">
                  <a:solidFill>
                    <a:srgbClr val="595959"/>
                  </a:solidFill>
                  <a:latin typeface="Arial"/>
                  <a:ea typeface="Arial"/>
                  <a:cs typeface="Arial"/>
                  <a:sym typeface="Arial"/>
                </a:rPr>
                <a:t> Outage</a:t>
              </a:r>
              <a:endParaRPr/>
            </a:p>
          </p:txBody>
        </p:sp>
        <p:sp>
          <p:nvSpPr>
            <p:cNvPr id="883" name="Shape 883"/>
            <p:cNvSpPr/>
            <p:nvPr/>
          </p:nvSpPr>
          <p:spPr>
            <a:xfrm>
              <a:off x="3042536" y="1655270"/>
              <a:ext cx="1549800" cy="533700"/>
            </a:xfrm>
            <a:custGeom>
              <a:avLst/>
              <a:gdLst/>
              <a:ahLst/>
              <a:cxnLst/>
              <a:rect l="0" t="0" r="0" b="0"/>
              <a:pathLst>
                <a:path w="120000" h="120000" extrusionOk="0">
                  <a:moveTo>
                    <a:pt x="0" y="612"/>
                  </a:moveTo>
                  <a:cubicBezTo>
                    <a:pt x="0" y="612"/>
                    <a:pt x="44061" y="-8444"/>
                    <a:pt x="80000" y="43010"/>
                  </a:cubicBezTo>
                  <a:cubicBezTo>
                    <a:pt x="114805" y="92836"/>
                    <a:pt x="120000" y="120000"/>
                    <a:pt x="120000" y="120000"/>
                  </a:cubicBezTo>
                </a:path>
              </a:pathLst>
            </a:custGeom>
            <a:noFill/>
            <a:ln w="15875" cap="flat" cmpd="sng">
              <a:solidFill>
                <a:srgbClr val="CB6015"/>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84" name="Shape 884"/>
            <p:cNvSpPr/>
            <p:nvPr/>
          </p:nvSpPr>
          <p:spPr>
            <a:xfrm>
              <a:off x="233103" y="1027990"/>
              <a:ext cx="1845900" cy="511200"/>
            </a:xfrm>
            <a:prstGeom prst="roundRect">
              <a:avLst>
                <a:gd name="adj" fmla="val 16667"/>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85" name="Shape 885"/>
            <p:cNvSpPr/>
            <p:nvPr/>
          </p:nvSpPr>
          <p:spPr>
            <a:xfrm>
              <a:off x="381001" y="1115205"/>
              <a:ext cx="1550100" cy="3147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300"/>
                <a:buFont typeface="Helvetica Neue"/>
                <a:buNone/>
              </a:pPr>
              <a:r>
                <a:rPr lang="en" sz="1200">
                  <a:solidFill>
                    <a:srgbClr val="FFFFFF"/>
                  </a:solidFill>
                  <a:latin typeface="Helvetica Neue"/>
                  <a:ea typeface="Helvetica Neue"/>
                  <a:cs typeface="Helvetica Neue"/>
                  <a:sym typeface="Helvetica Neue"/>
                </a:rPr>
                <a:t>East </a:t>
              </a:r>
              <a:r>
                <a:rPr lang="en" sz="1200" b="0" i="0" u="none" strike="noStrike" cap="none">
                  <a:solidFill>
                    <a:srgbClr val="FFFFFF"/>
                  </a:solidFill>
                  <a:latin typeface="Helvetica Neue"/>
                  <a:ea typeface="Helvetica Neue"/>
                  <a:cs typeface="Helvetica Neue"/>
                  <a:sym typeface="Helvetica Neue"/>
                </a:rPr>
                <a:t>Client</a:t>
              </a:r>
              <a:endParaRPr/>
            </a:p>
          </p:txBody>
        </p:sp>
      </p:grpSp>
      <p:grpSp>
        <p:nvGrpSpPr>
          <p:cNvPr id="886" name="Shape 886"/>
          <p:cNvGrpSpPr/>
          <p:nvPr/>
        </p:nvGrpSpPr>
        <p:grpSpPr>
          <a:xfrm>
            <a:off x="4925606" y="2761952"/>
            <a:ext cx="1773579" cy="1551000"/>
            <a:chOff x="-1" y="-1"/>
            <a:chExt cx="3360324" cy="3360052"/>
          </a:xfrm>
        </p:grpSpPr>
        <p:sp>
          <p:nvSpPr>
            <p:cNvPr id="887" name="Shape 887"/>
            <p:cNvSpPr/>
            <p:nvPr/>
          </p:nvSpPr>
          <p:spPr>
            <a:xfrm>
              <a:off x="294691" y="276160"/>
              <a:ext cx="2795100" cy="27996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noFill/>
            <a:ln w="28575" cap="flat" cmpd="sng">
              <a:solidFill>
                <a:srgbClr val="237A97"/>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88" name="Shape 888"/>
            <p:cNvSpPr/>
            <p:nvPr/>
          </p:nvSpPr>
          <p:spPr>
            <a:xfrm>
              <a:off x="1352522" y="-1"/>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89" name="Shape 889"/>
            <p:cNvSpPr/>
            <p:nvPr/>
          </p:nvSpPr>
          <p:spPr>
            <a:xfrm>
              <a:off x="1352528" y="2763951"/>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90" name="Shape 890"/>
            <p:cNvSpPr/>
            <p:nvPr/>
          </p:nvSpPr>
          <p:spPr>
            <a:xfrm>
              <a:off x="2765123" y="1424633"/>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91" name="Shape 891"/>
            <p:cNvSpPr/>
            <p:nvPr/>
          </p:nvSpPr>
          <p:spPr>
            <a:xfrm>
              <a:off x="-1" y="1424633"/>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92" name="Shape 892"/>
            <p:cNvSpPr/>
            <p:nvPr/>
          </p:nvSpPr>
          <p:spPr>
            <a:xfrm>
              <a:off x="396390" y="469784"/>
              <a:ext cx="585300" cy="5862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93" name="Shape 893"/>
            <p:cNvSpPr/>
            <p:nvPr/>
          </p:nvSpPr>
          <p:spPr>
            <a:xfrm>
              <a:off x="2313950" y="2390581"/>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94" name="Shape 894"/>
            <p:cNvSpPr/>
            <p:nvPr/>
          </p:nvSpPr>
          <p:spPr>
            <a:xfrm>
              <a:off x="2378212" y="469787"/>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95" name="Shape 895"/>
            <p:cNvSpPr/>
            <p:nvPr/>
          </p:nvSpPr>
          <p:spPr>
            <a:xfrm>
              <a:off x="383787" y="2368213"/>
              <a:ext cx="595200" cy="596100"/>
            </a:xfrm>
            <a:custGeom>
              <a:avLst/>
              <a:gdLst/>
              <a:ahLst/>
              <a:cxnLst/>
              <a:rect l="0" t="0" r="0" b="0"/>
              <a:pathLst>
                <a:path w="120000" h="120000" extrusionOk="0">
                  <a:moveTo>
                    <a:pt x="102419" y="17574"/>
                  </a:moveTo>
                  <a:cubicBezTo>
                    <a:pt x="125853" y="41002"/>
                    <a:pt x="125853" y="78991"/>
                    <a:pt x="102419" y="102419"/>
                  </a:cubicBezTo>
                  <a:cubicBezTo>
                    <a:pt x="78991" y="125853"/>
                    <a:pt x="41002" y="125853"/>
                    <a:pt x="17574" y="102419"/>
                  </a:cubicBezTo>
                  <a:cubicBezTo>
                    <a:pt x="-5860" y="78991"/>
                    <a:pt x="-5860" y="41002"/>
                    <a:pt x="17574" y="17574"/>
                  </a:cubicBezTo>
                  <a:cubicBezTo>
                    <a:pt x="41002" y="-5860"/>
                    <a:pt x="78991" y="-5860"/>
                    <a:pt x="102419" y="17574"/>
                  </a:cubicBezTo>
                  <a:close/>
                </a:path>
              </a:pathLst>
            </a:custGeom>
            <a:solidFill>
              <a:srgbClr val="CB6015"/>
            </a:solidFill>
            <a:ln w="28575" cap="flat" cmpd="sng">
              <a:solidFill>
                <a:srgbClr val="727CA3"/>
              </a:solidFill>
              <a:prstDash val="solid"/>
              <a:bevel/>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grpSp>
      <p:sp>
        <p:nvSpPr>
          <p:cNvPr id="896" name="Shape 896"/>
          <p:cNvSpPr/>
          <p:nvPr/>
        </p:nvSpPr>
        <p:spPr>
          <a:xfrm rot="259859" flipH="1">
            <a:off x="4560001" y="3071798"/>
            <a:ext cx="583968" cy="1038579"/>
          </a:xfrm>
          <a:custGeom>
            <a:avLst/>
            <a:gdLst/>
            <a:ahLst/>
            <a:cxnLst/>
            <a:rect l="0" t="0" r="0" b="0"/>
            <a:pathLst>
              <a:path w="120000" h="120000" extrusionOk="0">
                <a:moveTo>
                  <a:pt x="120000" y="0"/>
                </a:moveTo>
                <a:cubicBezTo>
                  <a:pt x="120000" y="0"/>
                  <a:pt x="120000" y="81509"/>
                  <a:pt x="80000" y="111979"/>
                </a:cubicBezTo>
                <a:cubicBezTo>
                  <a:pt x="50616" y="129580"/>
                  <a:pt x="2927" y="112849"/>
                  <a:pt x="0" y="111979"/>
                </a:cubicBezTo>
              </a:path>
            </a:pathLst>
          </a:custGeom>
          <a:noFill/>
          <a:ln w="15875" cap="flat" cmpd="sng">
            <a:solidFill>
              <a:srgbClr val="CB6015"/>
            </a:solidFill>
            <a:prstDash val="solid"/>
            <a:bevel/>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97" name="Shape 897"/>
          <p:cNvSpPr/>
          <p:nvPr/>
        </p:nvSpPr>
        <p:spPr>
          <a:xfrm rot="261331" flipH="1">
            <a:off x="4580651" y="3059432"/>
            <a:ext cx="335770" cy="518737"/>
          </a:xfrm>
          <a:custGeom>
            <a:avLst/>
            <a:gdLst/>
            <a:ahLst/>
            <a:cxnLst/>
            <a:rect l="0" t="0" r="0" b="0"/>
            <a:pathLst>
              <a:path w="120000" h="120000" extrusionOk="0">
                <a:moveTo>
                  <a:pt x="120000" y="0"/>
                </a:moveTo>
                <a:cubicBezTo>
                  <a:pt x="120000" y="0"/>
                  <a:pt x="120000" y="81509"/>
                  <a:pt x="80000" y="111979"/>
                </a:cubicBezTo>
                <a:cubicBezTo>
                  <a:pt x="50616" y="129580"/>
                  <a:pt x="2927" y="112849"/>
                  <a:pt x="0" y="111979"/>
                </a:cubicBezTo>
              </a:path>
            </a:pathLst>
          </a:custGeom>
          <a:noFill/>
          <a:ln w="15875" cap="flat" cmpd="sng">
            <a:solidFill>
              <a:srgbClr val="CB6015"/>
            </a:solidFill>
            <a:prstDash val="solid"/>
            <a:bevel/>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98" name="Shape 898"/>
          <p:cNvSpPr/>
          <p:nvPr/>
        </p:nvSpPr>
        <p:spPr>
          <a:xfrm rot="259970" flipH="1">
            <a:off x="4616596" y="3077542"/>
            <a:ext cx="500330" cy="63482"/>
          </a:xfrm>
          <a:custGeom>
            <a:avLst/>
            <a:gdLst/>
            <a:ahLst/>
            <a:cxnLst/>
            <a:rect l="0" t="0" r="0" b="0"/>
            <a:pathLst>
              <a:path w="120000" h="120000" extrusionOk="0">
                <a:moveTo>
                  <a:pt x="120000" y="0"/>
                </a:moveTo>
                <a:cubicBezTo>
                  <a:pt x="120000" y="0"/>
                  <a:pt x="120000" y="81509"/>
                  <a:pt x="80000" y="111979"/>
                </a:cubicBezTo>
                <a:cubicBezTo>
                  <a:pt x="50616" y="129580"/>
                  <a:pt x="2927" y="112849"/>
                  <a:pt x="0" y="111979"/>
                </a:cubicBezTo>
              </a:path>
            </a:pathLst>
          </a:custGeom>
          <a:noFill/>
          <a:ln w="15875" cap="flat" cmpd="sng">
            <a:solidFill>
              <a:srgbClr val="CB6015"/>
            </a:solidFill>
            <a:prstDash val="solid"/>
            <a:bevel/>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899" name="Shape 899"/>
          <p:cNvSpPr/>
          <p:nvPr/>
        </p:nvSpPr>
        <p:spPr>
          <a:xfrm>
            <a:off x="5182429" y="2185087"/>
            <a:ext cx="1109100" cy="268500"/>
          </a:xfrm>
          <a:prstGeom prst="roundRect">
            <a:avLst>
              <a:gd name="adj" fmla="val 16667"/>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00" name="Shape 900"/>
          <p:cNvSpPr/>
          <p:nvPr/>
        </p:nvSpPr>
        <p:spPr>
          <a:xfrm>
            <a:off x="5271386" y="2236697"/>
            <a:ext cx="9312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300"/>
              <a:buFont typeface="Helvetica Neue"/>
              <a:buNone/>
            </a:pPr>
            <a:r>
              <a:rPr lang="en" sz="1200">
                <a:solidFill>
                  <a:srgbClr val="FFFFFF"/>
                </a:solidFill>
                <a:latin typeface="Helvetica Neue"/>
                <a:ea typeface="Helvetica Neue"/>
                <a:cs typeface="Helvetica Neue"/>
                <a:sym typeface="Helvetica Neue"/>
              </a:rPr>
              <a:t>West </a:t>
            </a:r>
            <a:r>
              <a:rPr lang="en" sz="1200" b="0" i="0" u="none" strike="noStrike" cap="none">
                <a:solidFill>
                  <a:srgbClr val="FFFFFF"/>
                </a:solidFill>
                <a:latin typeface="Helvetica Neue"/>
                <a:ea typeface="Helvetica Neue"/>
                <a:cs typeface="Helvetica Neue"/>
                <a:sym typeface="Helvetica Neue"/>
              </a:rPr>
              <a:t>Client</a:t>
            </a:r>
            <a:endParaRPr/>
          </a:p>
        </p:txBody>
      </p:sp>
      <p:sp>
        <p:nvSpPr>
          <p:cNvPr id="901" name="Shape 901"/>
          <p:cNvSpPr/>
          <p:nvPr/>
        </p:nvSpPr>
        <p:spPr>
          <a:xfrm flipH="1">
            <a:off x="5755997" y="2493447"/>
            <a:ext cx="23400" cy="268500"/>
          </a:xfrm>
          <a:custGeom>
            <a:avLst/>
            <a:gdLst/>
            <a:ahLst/>
            <a:cxnLst/>
            <a:rect l="0" t="0" r="0" b="0"/>
            <a:pathLst>
              <a:path w="120000" h="120000" extrusionOk="0">
                <a:moveTo>
                  <a:pt x="0" y="612"/>
                </a:moveTo>
                <a:cubicBezTo>
                  <a:pt x="0" y="612"/>
                  <a:pt x="44061" y="-8444"/>
                  <a:pt x="80000" y="43010"/>
                </a:cubicBezTo>
                <a:cubicBezTo>
                  <a:pt x="114805" y="92836"/>
                  <a:pt x="120000" y="120000"/>
                  <a:pt x="120000" y="120000"/>
                </a:cubicBezTo>
              </a:path>
            </a:pathLst>
          </a:custGeom>
          <a:noFill/>
          <a:ln w="15875" cap="flat" cmpd="sng">
            <a:solidFill>
              <a:srgbClr val="CB6015"/>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grpSp>
        <p:nvGrpSpPr>
          <p:cNvPr id="902" name="Shape 902"/>
          <p:cNvGrpSpPr/>
          <p:nvPr/>
        </p:nvGrpSpPr>
        <p:grpSpPr>
          <a:xfrm>
            <a:off x="5182437" y="3047445"/>
            <a:ext cx="617954" cy="920338"/>
            <a:chOff x="629510" y="596008"/>
            <a:chExt cx="1170811" cy="1993800"/>
          </a:xfrm>
        </p:grpSpPr>
        <p:sp>
          <p:nvSpPr>
            <p:cNvPr id="903" name="Shape 903"/>
            <p:cNvSpPr/>
            <p:nvPr/>
          </p:nvSpPr>
          <p:spPr>
            <a:xfrm>
              <a:off x="971421" y="596008"/>
              <a:ext cx="828900" cy="1993800"/>
            </a:xfrm>
            <a:custGeom>
              <a:avLst/>
              <a:gdLst/>
              <a:ahLst/>
              <a:cxnLst/>
              <a:rect l="0" t="0" r="0" b="0"/>
              <a:pathLst>
                <a:path w="120000" h="120000" extrusionOk="0">
                  <a:moveTo>
                    <a:pt x="112346" y="0"/>
                  </a:moveTo>
                  <a:cubicBezTo>
                    <a:pt x="112346" y="0"/>
                    <a:pt x="129561" y="16638"/>
                    <a:pt x="112346" y="56844"/>
                  </a:cubicBezTo>
                  <a:cubicBezTo>
                    <a:pt x="93625" y="100566"/>
                    <a:pt x="0" y="120000"/>
                    <a:pt x="0" y="120000"/>
                  </a:cubicBezTo>
                </a:path>
              </a:pathLst>
            </a:custGeom>
            <a:noFill/>
            <a:ln w="15875" cap="flat" cmpd="sng">
              <a:solidFill>
                <a:srgbClr val="CB6015"/>
              </a:solidFill>
              <a:prstDash val="solid"/>
              <a:bevel/>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904" name="Shape 904"/>
            <p:cNvSpPr/>
            <p:nvPr/>
          </p:nvSpPr>
          <p:spPr>
            <a:xfrm>
              <a:off x="984016" y="687291"/>
              <a:ext cx="786900" cy="517200"/>
            </a:xfrm>
            <a:custGeom>
              <a:avLst/>
              <a:gdLst/>
              <a:ahLst/>
              <a:cxnLst/>
              <a:rect l="0" t="0" r="0" b="0"/>
              <a:pathLst>
                <a:path w="120000" h="120000" extrusionOk="0">
                  <a:moveTo>
                    <a:pt x="120000" y="0"/>
                  </a:moveTo>
                  <a:cubicBezTo>
                    <a:pt x="120000" y="0"/>
                    <a:pt x="109088" y="58047"/>
                    <a:pt x="87272" y="100472"/>
                  </a:cubicBezTo>
                  <a:cubicBezTo>
                    <a:pt x="59483" y="154506"/>
                    <a:pt x="0" y="79256"/>
                    <a:pt x="0" y="79256"/>
                  </a:cubicBezTo>
                </a:path>
              </a:pathLst>
            </a:custGeom>
            <a:noFill/>
            <a:ln w="15875" cap="flat" cmpd="sng">
              <a:solidFill>
                <a:srgbClr val="CB6015"/>
              </a:solidFill>
              <a:prstDash val="solid"/>
              <a:bevel/>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sp>
          <p:nvSpPr>
            <p:cNvPr id="905" name="Shape 905"/>
            <p:cNvSpPr/>
            <p:nvPr/>
          </p:nvSpPr>
          <p:spPr>
            <a:xfrm>
              <a:off x="629510" y="690531"/>
              <a:ext cx="1141200" cy="1103700"/>
            </a:xfrm>
            <a:custGeom>
              <a:avLst/>
              <a:gdLst/>
              <a:ahLst/>
              <a:cxnLst/>
              <a:rect l="0" t="0" r="0" b="0"/>
              <a:pathLst>
                <a:path w="120000" h="120000" extrusionOk="0">
                  <a:moveTo>
                    <a:pt x="120000" y="0"/>
                  </a:moveTo>
                  <a:cubicBezTo>
                    <a:pt x="120000" y="0"/>
                    <a:pt x="120000" y="81509"/>
                    <a:pt x="80000" y="111979"/>
                  </a:cubicBezTo>
                  <a:cubicBezTo>
                    <a:pt x="50616" y="129580"/>
                    <a:pt x="2927" y="112849"/>
                    <a:pt x="0" y="111979"/>
                  </a:cubicBezTo>
                </a:path>
              </a:pathLst>
            </a:custGeom>
            <a:noFill/>
            <a:ln w="15875" cap="flat" cmpd="sng">
              <a:solidFill>
                <a:srgbClr val="CB6015"/>
              </a:solidFill>
              <a:prstDash val="solid"/>
              <a:bevel/>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bin"/>
                <a:ea typeface="Cabin"/>
                <a:cs typeface="Cabin"/>
                <a:sym typeface="Cabin"/>
              </a:endParaRPr>
            </a:p>
          </p:txBody>
        </p:sp>
      </p:grpSp>
      <p:sp>
        <p:nvSpPr>
          <p:cNvPr id="906" name="Shape 906"/>
          <p:cNvSpPr txBox="1">
            <a:spLocks noGrp="1"/>
          </p:cNvSpPr>
          <p:nvPr>
            <p:ph type="sldNum" idx="12"/>
          </p:nvPr>
        </p:nvSpPr>
        <p:spPr>
          <a:xfrm>
            <a:off x="43199" y="4817151"/>
            <a:ext cx="378300" cy="2394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BFBFBF"/>
              </a:buClr>
              <a:buSzPts val="600"/>
              <a:buFont typeface="Arial"/>
              <a:buNone/>
            </a:pPr>
            <a:fld id="{00000000-1234-1234-1234-123412341234}" type="slidenum">
              <a:rPr lang="en" sz="600" b="0" i="0" u="none" strike="noStrike" cap="none">
                <a:solidFill>
                  <a:srgbClr val="BFBFBF"/>
                </a:solidFill>
                <a:latin typeface="Arial"/>
                <a:ea typeface="Arial"/>
                <a:cs typeface="Arial"/>
                <a:sym typeface="Arial"/>
              </a:rPr>
              <a:t>7</a:t>
            </a:fld>
            <a:endParaRPr sz="600" b="0" i="0" u="none" strike="noStrike" cap="none">
              <a:solidFill>
                <a:srgbClr val="BFBFBF"/>
              </a:solidFill>
              <a:latin typeface="Arial"/>
              <a:ea typeface="Arial"/>
              <a:cs typeface="Arial"/>
              <a:sym typeface="Arial"/>
            </a:endParaRPr>
          </a:p>
        </p:txBody>
      </p:sp>
      <p:sp>
        <p:nvSpPr>
          <p:cNvPr id="907" name="Shape 907"/>
          <p:cNvSpPr txBox="1">
            <a:spLocks noGrp="1"/>
          </p:cNvSpPr>
          <p:nvPr>
            <p:ph type="dt" idx="10"/>
          </p:nvPr>
        </p:nvSpPr>
        <p:spPr>
          <a:xfrm>
            <a:off x="474791" y="4790122"/>
            <a:ext cx="2057400" cy="274500"/>
          </a:xfrm>
          <a:prstGeom prst="rect">
            <a:avLst/>
          </a:prstGeom>
          <a:noFill/>
          <a:ln>
            <a:noFill/>
          </a:ln>
        </p:spPr>
        <p:txBody>
          <a:bodyPr spcFirstLastPara="1" wrap="square" lIns="0" tIns="45700" rIns="91425" bIns="45700" anchor="b" anchorCtr="0">
            <a:noAutofit/>
          </a:bodyPr>
          <a:lstStyle/>
          <a:p>
            <a:pPr marL="0" marR="0" lvl="0" indent="0" algn="l" rtl="0">
              <a:lnSpc>
                <a:spcPct val="100000"/>
              </a:lnSpc>
              <a:spcBef>
                <a:spcPts val="0"/>
              </a:spcBef>
              <a:spcAft>
                <a:spcPts val="0"/>
              </a:spcAft>
              <a:buClr>
                <a:srgbClr val="BFBFBF"/>
              </a:buClr>
              <a:buSzPts val="600"/>
              <a:buFont typeface="Arial"/>
              <a:buNone/>
            </a:pPr>
            <a:r>
              <a:rPr lang="en" sz="600" b="0" i="0" u="none" strike="noStrike" cap="none">
                <a:solidFill>
                  <a:srgbClr val="BFBFBF"/>
                </a:solidFill>
                <a:latin typeface="Arial"/>
                <a:ea typeface="Arial"/>
                <a:cs typeface="Arial"/>
                <a:sym typeface="Arial"/>
              </a:rPr>
              <a:t>© DataStax, All Rights Reserved.</a:t>
            </a:r>
            <a:endParaRPr sz="600" b="0" i="0" u="none" strike="noStrike" cap="none">
              <a:solidFill>
                <a:srgbClr val="BFBFBF"/>
              </a:solidFill>
              <a:latin typeface="Arial"/>
              <a:ea typeface="Arial"/>
              <a:cs typeface="Arial"/>
              <a:sym typeface="Arial"/>
            </a:endParaRPr>
          </a:p>
        </p:txBody>
      </p:sp>
    </p:spTree>
    <p:extLst>
      <p:ext uri="{BB962C8B-B14F-4D97-AF65-F5344CB8AC3E}">
        <p14:creationId xmlns:p14="http://schemas.microsoft.com/office/powerpoint/2010/main" val="918035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B0B69-4E5E-AD4C-A582-B3C57B609941}"/>
              </a:ext>
            </a:extLst>
          </p:cNvPr>
          <p:cNvSpPr>
            <a:spLocks noGrp="1"/>
          </p:cNvSpPr>
          <p:nvPr>
            <p:ph type="title"/>
          </p:nvPr>
        </p:nvSpPr>
        <p:spPr/>
        <p:txBody>
          <a:bodyPr/>
          <a:lstStyle/>
          <a:p>
            <a:r>
              <a:rPr lang="en" dirty="0"/>
              <a:t>Flexible deployment options </a:t>
            </a:r>
            <a:endParaRPr lang="en-US" dirty="0"/>
          </a:p>
        </p:txBody>
      </p:sp>
      <p:sp>
        <p:nvSpPr>
          <p:cNvPr id="3" name="Content Placeholder 2">
            <a:extLst>
              <a:ext uri="{FF2B5EF4-FFF2-40B4-BE49-F238E27FC236}">
                <a16:creationId xmlns:a16="http://schemas.microsoft.com/office/drawing/2014/main" id="{E9F878E0-7C94-374A-9B9C-33FD54E08E0A}"/>
              </a:ext>
            </a:extLst>
          </p:cNvPr>
          <p:cNvSpPr>
            <a:spLocks noGrp="1"/>
          </p:cNvSpPr>
          <p:nvPr>
            <p:ph sz="quarter" idx="16"/>
          </p:nvPr>
        </p:nvSpPr>
        <p:spPr>
          <a:xfrm>
            <a:off x="457200" y="1123949"/>
            <a:ext cx="4667459" cy="3477087"/>
          </a:xfrm>
        </p:spPr>
        <p:txBody>
          <a:bodyPr/>
          <a:lstStyle/>
          <a:p>
            <a:pPr lvl="0">
              <a:spcBef>
                <a:spcPts val="500"/>
              </a:spcBef>
            </a:pPr>
            <a:r>
              <a:rPr lang="en" b="1" dirty="0">
                <a:solidFill>
                  <a:schemeClr val="accent5"/>
                </a:solidFill>
              </a:rPr>
              <a:t>Public Cloud: </a:t>
            </a:r>
            <a:r>
              <a:rPr lang="en" dirty="0"/>
              <a:t>Take full advantage of cloud elasticity and global availability. With easy migrations to any and every public cloud provider you’ll never be locked in. </a:t>
            </a:r>
          </a:p>
          <a:p>
            <a:pPr lvl="0">
              <a:spcBef>
                <a:spcPts val="500"/>
              </a:spcBef>
            </a:pPr>
            <a:r>
              <a:rPr lang="en" b="1" dirty="0">
                <a:solidFill>
                  <a:schemeClr val="accent5"/>
                </a:solidFill>
              </a:rPr>
              <a:t>Hybrid: </a:t>
            </a:r>
            <a:r>
              <a:rPr lang="en" dirty="0"/>
              <a:t>Have the best of both worlds, spanning a single cluster across on-premises and cloud.</a:t>
            </a:r>
          </a:p>
          <a:p>
            <a:pPr lvl="0">
              <a:spcBef>
                <a:spcPts val="500"/>
              </a:spcBef>
            </a:pPr>
            <a:r>
              <a:rPr lang="en" b="1" dirty="0">
                <a:solidFill>
                  <a:schemeClr val="accent5"/>
                </a:solidFill>
              </a:rPr>
              <a:t>On-</a:t>
            </a:r>
            <a:r>
              <a:rPr lang="en" b="1" dirty="0" err="1">
                <a:solidFill>
                  <a:schemeClr val="accent5"/>
                </a:solidFill>
              </a:rPr>
              <a:t>Prem</a:t>
            </a:r>
            <a:r>
              <a:rPr lang="en" b="1" dirty="0">
                <a:solidFill>
                  <a:schemeClr val="accent5"/>
                </a:solidFill>
              </a:rPr>
              <a:t>/Private Cloud: </a:t>
            </a:r>
            <a:r>
              <a:rPr lang="en" dirty="0"/>
              <a:t>Maintain control of the hardware and the software by running from your own environment. </a:t>
            </a:r>
          </a:p>
          <a:p>
            <a:pPr lvl="0">
              <a:spcBef>
                <a:spcPts val="500"/>
              </a:spcBef>
            </a:pPr>
            <a:r>
              <a:rPr lang="en" b="1" dirty="0">
                <a:solidFill>
                  <a:schemeClr val="accent5"/>
                </a:solidFill>
              </a:rPr>
              <a:t>Hub and spoke: </a:t>
            </a:r>
            <a:r>
              <a:rPr lang="en" dirty="0"/>
              <a:t>Have a central hub with many spokes. Perfect for intermittent connections, compliance, or optimizing for location needs. </a:t>
            </a:r>
          </a:p>
          <a:p>
            <a:endParaRPr lang="en-US" dirty="0"/>
          </a:p>
        </p:txBody>
      </p:sp>
      <p:sp>
        <p:nvSpPr>
          <p:cNvPr id="4" name="Date Placeholder 3">
            <a:extLst>
              <a:ext uri="{FF2B5EF4-FFF2-40B4-BE49-F238E27FC236}">
                <a16:creationId xmlns:a16="http://schemas.microsoft.com/office/drawing/2014/main" id="{6F2D4C9C-9C35-204A-98CF-B2D9DA6FD303}"/>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C20CA3D6-3D7A-0A4F-8BDD-B263155BC2A4}"/>
              </a:ext>
            </a:extLst>
          </p:cNvPr>
          <p:cNvSpPr>
            <a:spLocks noGrp="1"/>
          </p:cNvSpPr>
          <p:nvPr>
            <p:ph type="sldNum" sz="quarter" idx="4"/>
          </p:nvPr>
        </p:nvSpPr>
        <p:spPr/>
        <p:txBody>
          <a:bodyPr/>
          <a:lstStyle/>
          <a:p>
            <a:fld id="{B2ACA3F6-9BF3-9640-9039-906AF661142D}" type="slidenum">
              <a:rPr lang="en-US" smtClean="0"/>
              <a:pPr/>
              <a:t>8</a:t>
            </a:fld>
            <a:endParaRPr lang="en-US"/>
          </a:p>
        </p:txBody>
      </p:sp>
      <p:pic>
        <p:nvPicPr>
          <p:cNvPr id="6" name="Shape 1640">
            <a:extLst>
              <a:ext uri="{FF2B5EF4-FFF2-40B4-BE49-F238E27FC236}">
                <a16:creationId xmlns:a16="http://schemas.microsoft.com/office/drawing/2014/main" id="{7482E993-B8E5-2741-AE1F-80966D7B0257}"/>
              </a:ext>
            </a:extLst>
          </p:cNvPr>
          <p:cNvPicPr preferRelativeResize="0"/>
          <p:nvPr/>
        </p:nvPicPr>
        <p:blipFill rotWithShape="1">
          <a:blip r:embed="rId3">
            <a:alphaModFix/>
          </a:blip>
          <a:srcRect/>
          <a:stretch/>
        </p:blipFill>
        <p:spPr>
          <a:xfrm>
            <a:off x="6620843" y="1183952"/>
            <a:ext cx="1861792" cy="1241195"/>
          </a:xfrm>
          <a:prstGeom prst="rect">
            <a:avLst/>
          </a:prstGeom>
          <a:noFill/>
          <a:ln>
            <a:noFill/>
          </a:ln>
        </p:spPr>
      </p:pic>
      <p:pic>
        <p:nvPicPr>
          <p:cNvPr id="7" name="Shape 1641">
            <a:extLst>
              <a:ext uri="{FF2B5EF4-FFF2-40B4-BE49-F238E27FC236}">
                <a16:creationId xmlns:a16="http://schemas.microsoft.com/office/drawing/2014/main" id="{9486195F-E2C8-3A47-A9E3-D7F604F83D45}"/>
              </a:ext>
            </a:extLst>
          </p:cNvPr>
          <p:cNvPicPr preferRelativeResize="0"/>
          <p:nvPr/>
        </p:nvPicPr>
        <p:blipFill rotWithShape="1">
          <a:blip r:embed="rId4">
            <a:alphaModFix/>
          </a:blip>
          <a:srcRect/>
          <a:stretch/>
        </p:blipFill>
        <p:spPr>
          <a:xfrm>
            <a:off x="5378538" y="3048001"/>
            <a:ext cx="1653123" cy="1391478"/>
          </a:xfrm>
          <a:prstGeom prst="rect">
            <a:avLst/>
          </a:prstGeom>
          <a:noFill/>
          <a:ln>
            <a:noFill/>
          </a:ln>
        </p:spPr>
      </p:pic>
      <p:sp>
        <p:nvSpPr>
          <p:cNvPr id="10" name="Shape 1644">
            <a:extLst>
              <a:ext uri="{FF2B5EF4-FFF2-40B4-BE49-F238E27FC236}">
                <a16:creationId xmlns:a16="http://schemas.microsoft.com/office/drawing/2014/main" id="{F9E9B6CE-EC68-C849-960B-7BC10BD9311F}"/>
              </a:ext>
            </a:extLst>
          </p:cNvPr>
          <p:cNvSpPr/>
          <p:nvPr/>
        </p:nvSpPr>
        <p:spPr>
          <a:xfrm rot="2310877">
            <a:off x="6131075" y="908711"/>
            <a:ext cx="1664006" cy="4000763"/>
          </a:xfrm>
          <a:prstGeom prst="ellipse">
            <a:avLst/>
          </a:prstGeom>
          <a:noFill/>
          <a:ln w="38100" cap="flat" cmpd="sng">
            <a:solidFill>
              <a:schemeClr val="accent1"/>
            </a:solidFill>
            <a:prstDash val="dot"/>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1" name="Picture 10">
            <a:extLst>
              <a:ext uri="{FF2B5EF4-FFF2-40B4-BE49-F238E27FC236}">
                <a16:creationId xmlns:a16="http://schemas.microsoft.com/office/drawing/2014/main" id="{C037B8F9-EC5D-4542-9014-14F4D85F4071}"/>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832240" y="3467998"/>
            <a:ext cx="745718" cy="831958"/>
          </a:xfrm>
          <a:prstGeom prst="rect">
            <a:avLst/>
          </a:prstGeom>
        </p:spPr>
      </p:pic>
      <p:pic>
        <p:nvPicPr>
          <p:cNvPr id="13" name="Picture 12">
            <a:extLst>
              <a:ext uri="{FF2B5EF4-FFF2-40B4-BE49-F238E27FC236}">
                <a16:creationId xmlns:a16="http://schemas.microsoft.com/office/drawing/2014/main" id="{9F39AE05-8732-A442-BE95-7E1BDCCEF48D}"/>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7178880" y="1488637"/>
            <a:ext cx="745718" cy="831958"/>
          </a:xfrm>
          <a:prstGeom prst="rect">
            <a:avLst/>
          </a:prstGeom>
        </p:spPr>
      </p:pic>
    </p:spTree>
    <p:extLst>
      <p:ext uri="{BB962C8B-B14F-4D97-AF65-F5344CB8AC3E}">
        <p14:creationId xmlns:p14="http://schemas.microsoft.com/office/powerpoint/2010/main" val="3681843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9E7D1-4032-5442-A20E-8AF8B9A9FBDE}"/>
              </a:ext>
            </a:extLst>
          </p:cNvPr>
          <p:cNvSpPr>
            <a:spLocks noGrp="1"/>
          </p:cNvSpPr>
          <p:nvPr>
            <p:ph type="title"/>
          </p:nvPr>
        </p:nvSpPr>
        <p:spPr/>
        <p:txBody>
          <a:bodyPr/>
          <a:lstStyle/>
          <a:p>
            <a:r>
              <a:rPr lang="en" dirty="0"/>
              <a:t>Linear Scalability</a:t>
            </a:r>
            <a:endParaRPr lang="en-US" dirty="0"/>
          </a:p>
        </p:txBody>
      </p:sp>
      <p:sp>
        <p:nvSpPr>
          <p:cNvPr id="3" name="Content Placeholder 2">
            <a:extLst>
              <a:ext uri="{FF2B5EF4-FFF2-40B4-BE49-F238E27FC236}">
                <a16:creationId xmlns:a16="http://schemas.microsoft.com/office/drawing/2014/main" id="{F69E9F16-807D-D04E-BCBD-646A7405010F}"/>
              </a:ext>
            </a:extLst>
          </p:cNvPr>
          <p:cNvSpPr>
            <a:spLocks noGrp="1"/>
          </p:cNvSpPr>
          <p:nvPr>
            <p:ph sz="quarter" idx="16"/>
          </p:nvPr>
        </p:nvSpPr>
        <p:spPr/>
        <p:txBody>
          <a:bodyPr/>
          <a:lstStyle/>
          <a:p>
            <a:pPr lvl="0"/>
            <a:r>
              <a:rPr lang="en" dirty="0"/>
              <a:t>Data partitioned among all nodes in the cluster</a:t>
            </a:r>
          </a:p>
          <a:p>
            <a:pPr lvl="0"/>
            <a:r>
              <a:rPr lang="en" dirty="0"/>
              <a:t>Linear scalability (performance / storage)</a:t>
            </a:r>
          </a:p>
        </p:txBody>
      </p:sp>
      <p:sp>
        <p:nvSpPr>
          <p:cNvPr id="4" name="Date Placeholder 3">
            <a:extLst>
              <a:ext uri="{FF2B5EF4-FFF2-40B4-BE49-F238E27FC236}">
                <a16:creationId xmlns:a16="http://schemas.microsoft.com/office/drawing/2014/main" id="{12A4D337-0DB1-294B-B221-383BAF50725C}"/>
              </a:ext>
            </a:extLst>
          </p:cNvPr>
          <p:cNvSpPr>
            <a:spLocks noGrp="1"/>
          </p:cNvSpPr>
          <p:nvPr>
            <p:ph type="dt" sz="half" idx="2"/>
          </p:nvPr>
        </p:nvSpPr>
        <p:spPr/>
        <p:txBody>
          <a:bodyPr/>
          <a:lstStyle/>
          <a:p>
            <a:pPr defTabSz="457200"/>
            <a:r>
              <a:rPr lang="en-US"/>
              <a:t>© DataStax, All Rights Reserved.</a:t>
            </a:r>
            <a:endParaRPr lang="mr-IN" dirty="0"/>
          </a:p>
        </p:txBody>
      </p:sp>
      <p:sp>
        <p:nvSpPr>
          <p:cNvPr id="5" name="Slide Number Placeholder 4">
            <a:extLst>
              <a:ext uri="{FF2B5EF4-FFF2-40B4-BE49-F238E27FC236}">
                <a16:creationId xmlns:a16="http://schemas.microsoft.com/office/drawing/2014/main" id="{AC710EA4-F6F1-184A-8E33-41702F26F590}"/>
              </a:ext>
            </a:extLst>
          </p:cNvPr>
          <p:cNvSpPr>
            <a:spLocks noGrp="1"/>
          </p:cNvSpPr>
          <p:nvPr>
            <p:ph type="sldNum" sz="quarter" idx="4"/>
          </p:nvPr>
        </p:nvSpPr>
        <p:spPr/>
        <p:txBody>
          <a:bodyPr/>
          <a:lstStyle/>
          <a:p>
            <a:fld id="{B2ACA3F6-9BF3-9640-9039-906AF661142D}" type="slidenum">
              <a:rPr lang="en-US" smtClean="0"/>
              <a:pPr/>
              <a:t>9</a:t>
            </a:fld>
            <a:endParaRPr lang="en-US"/>
          </a:p>
        </p:txBody>
      </p:sp>
      <p:sp>
        <p:nvSpPr>
          <p:cNvPr id="6" name="Shape 1655">
            <a:extLst>
              <a:ext uri="{FF2B5EF4-FFF2-40B4-BE49-F238E27FC236}">
                <a16:creationId xmlns:a16="http://schemas.microsoft.com/office/drawing/2014/main" id="{F6F7DE9D-ECDF-F340-AD8C-F38377FA49A2}"/>
              </a:ext>
            </a:extLst>
          </p:cNvPr>
          <p:cNvSpPr txBox="1"/>
          <p:nvPr/>
        </p:nvSpPr>
        <p:spPr>
          <a:xfrm>
            <a:off x="1260328" y="3805909"/>
            <a:ext cx="1630200" cy="523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50,000 trans/sec</a:t>
            </a:r>
            <a:endParaRPr/>
          </a:p>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500 GB </a:t>
            </a:r>
            <a:endParaRPr sz="1400" b="0" i="0" u="none" strike="noStrike" cap="none">
              <a:solidFill>
                <a:srgbClr val="000000"/>
              </a:solidFill>
              <a:latin typeface="Arial"/>
              <a:ea typeface="Arial"/>
              <a:cs typeface="Arial"/>
              <a:sym typeface="Arial"/>
            </a:endParaRPr>
          </a:p>
        </p:txBody>
      </p:sp>
      <p:sp>
        <p:nvSpPr>
          <p:cNvPr id="7" name="Shape 1657">
            <a:extLst>
              <a:ext uri="{FF2B5EF4-FFF2-40B4-BE49-F238E27FC236}">
                <a16:creationId xmlns:a16="http://schemas.microsoft.com/office/drawing/2014/main" id="{1D2ABE75-4022-BC41-81FE-E5423F330736}"/>
              </a:ext>
            </a:extLst>
          </p:cNvPr>
          <p:cNvSpPr txBox="1"/>
          <p:nvPr/>
        </p:nvSpPr>
        <p:spPr>
          <a:xfrm>
            <a:off x="3760721" y="3805909"/>
            <a:ext cx="1630200" cy="523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100,000 trans/sec</a:t>
            </a:r>
            <a:endParaRPr/>
          </a:p>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1 TB</a:t>
            </a:r>
            <a:endParaRPr sz="1400" b="0" i="0" u="none" strike="noStrike" cap="none">
              <a:solidFill>
                <a:srgbClr val="000000"/>
              </a:solidFill>
              <a:latin typeface="Arial"/>
              <a:ea typeface="Arial"/>
              <a:cs typeface="Arial"/>
              <a:sym typeface="Arial"/>
            </a:endParaRPr>
          </a:p>
        </p:txBody>
      </p:sp>
      <p:sp>
        <p:nvSpPr>
          <p:cNvPr id="8" name="Shape 1659">
            <a:extLst>
              <a:ext uri="{FF2B5EF4-FFF2-40B4-BE49-F238E27FC236}">
                <a16:creationId xmlns:a16="http://schemas.microsoft.com/office/drawing/2014/main" id="{7AEA1722-B29C-E244-8F0B-46E30F94713D}"/>
              </a:ext>
            </a:extLst>
          </p:cNvPr>
          <p:cNvSpPr txBox="1"/>
          <p:nvPr/>
        </p:nvSpPr>
        <p:spPr>
          <a:xfrm>
            <a:off x="6261237" y="3805909"/>
            <a:ext cx="1630200" cy="523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200,000 trans/sec</a:t>
            </a:r>
            <a:endParaRPr/>
          </a:p>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2 TB</a:t>
            </a:r>
            <a:endParaRPr sz="1400" b="0" i="0" u="none" strike="noStrike" cap="none">
              <a:solidFill>
                <a:srgbClr val="000000"/>
              </a:solidFill>
              <a:latin typeface="Arial"/>
              <a:ea typeface="Arial"/>
              <a:cs typeface="Arial"/>
              <a:sym typeface="Arial"/>
            </a:endParaRPr>
          </a:p>
        </p:txBody>
      </p:sp>
      <p:pic>
        <p:nvPicPr>
          <p:cNvPr id="9" name="Picture 8">
            <a:extLst>
              <a:ext uri="{FF2B5EF4-FFF2-40B4-BE49-F238E27FC236}">
                <a16:creationId xmlns:a16="http://schemas.microsoft.com/office/drawing/2014/main" id="{C6F06A95-2114-E447-B4C8-A98C5274B09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268025" y="2123577"/>
            <a:ext cx="1614806" cy="1636776"/>
          </a:xfrm>
          <a:prstGeom prst="rect">
            <a:avLst/>
          </a:prstGeom>
        </p:spPr>
      </p:pic>
      <p:pic>
        <p:nvPicPr>
          <p:cNvPr id="10" name="Picture 9">
            <a:extLst>
              <a:ext uri="{FF2B5EF4-FFF2-40B4-BE49-F238E27FC236}">
                <a16:creationId xmlns:a16="http://schemas.microsoft.com/office/drawing/2014/main" id="{A7BA10EF-2121-D443-91F8-1759D3B94716}"/>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247785" y="2123577"/>
            <a:ext cx="1657105" cy="1636520"/>
          </a:xfrm>
          <a:prstGeom prst="rect">
            <a:avLst/>
          </a:prstGeom>
        </p:spPr>
      </p:pic>
      <p:pic>
        <p:nvPicPr>
          <p:cNvPr id="11" name="Picture 10">
            <a:extLst>
              <a:ext uri="{FF2B5EF4-FFF2-40B4-BE49-F238E27FC236}">
                <a16:creationId xmlns:a16="http://schemas.microsoft.com/office/drawing/2014/main" id="{8CD37D36-034B-1B41-9C6C-D5C55ED722B7}"/>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3842266" y="2123577"/>
            <a:ext cx="1467110" cy="1636776"/>
          </a:xfrm>
          <a:prstGeom prst="rect">
            <a:avLst/>
          </a:prstGeom>
        </p:spPr>
      </p:pic>
    </p:spTree>
    <p:extLst>
      <p:ext uri="{BB962C8B-B14F-4D97-AF65-F5344CB8AC3E}">
        <p14:creationId xmlns:p14="http://schemas.microsoft.com/office/powerpoint/2010/main" val="1263082854"/>
      </p:ext>
    </p:extLst>
  </p:cSld>
  <p:clrMapOvr>
    <a:masterClrMapping/>
  </p:clrMapOvr>
</p:sld>
</file>

<file path=ppt/theme/theme1.xml><?xml version="1.0" encoding="utf-8"?>
<a:theme xmlns:a="http://schemas.openxmlformats.org/drawingml/2006/main" name="DataStax_Template_Widescreen">
  <a:themeElements>
    <a:clrScheme name="DataStax 2018">
      <a:dk1>
        <a:srgbClr val="000000"/>
      </a:dk1>
      <a:lt1>
        <a:srgbClr val="FFFFFF"/>
      </a:lt1>
      <a:dk2>
        <a:srgbClr val="9EACAB"/>
      </a:dk2>
      <a:lt2>
        <a:srgbClr val="F8F9F7"/>
      </a:lt2>
      <a:accent1>
        <a:srgbClr val="007A97"/>
      </a:accent1>
      <a:accent2>
        <a:srgbClr val="CA5F14"/>
      </a:accent2>
      <a:accent3>
        <a:srgbClr val="FFC72C"/>
      </a:accent3>
      <a:accent4>
        <a:srgbClr val="A4D233"/>
      </a:accent4>
      <a:accent5>
        <a:srgbClr val="0CB7E1"/>
      </a:accent5>
      <a:accent6>
        <a:srgbClr val="8031A7"/>
      </a:accent6>
      <a:hlink>
        <a:srgbClr val="007997"/>
      </a:hlink>
      <a:folHlink>
        <a:srgbClr val="374C5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defRPr smtClean="0"/>
        </a:defPPr>
      </a:lstStyle>
    </a:txDef>
  </a:objectDefaults>
  <a:extraClrSchemeLst/>
  <a:extLst>
    <a:ext uri="{05A4C25C-085E-4340-85A3-A5531E510DB2}">
      <thm15:themeFamily xmlns:thm15="http://schemas.microsoft.com/office/thememl/2012/main" name="DataStax 2018" id="{D3827187-BCD1-524E-827E-1B9956023528}" vid="{205F31E9-C290-354E-9C88-283432D4769B}"/>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DataStax 2018_FINAL PPT Template</Template>
  <TotalTime>21957</TotalTime>
  <Words>2397</Words>
  <Application>Microsoft Macintosh PowerPoint</Application>
  <PresentationFormat>On-screen Show (16:9)</PresentationFormat>
  <Paragraphs>448</Paragraphs>
  <Slides>40</Slides>
  <Notes>27</Notes>
  <HiddenSlides>1</HiddenSlides>
  <MMClips>0</MMClips>
  <ScaleCrop>false</ScaleCrop>
  <HeadingPairs>
    <vt:vector size="6" baseType="variant">
      <vt:variant>
        <vt:lpstr>Fonts Used</vt:lpstr>
      </vt:variant>
      <vt:variant>
        <vt:i4>19</vt:i4>
      </vt:variant>
      <vt:variant>
        <vt:lpstr>Theme</vt:lpstr>
      </vt:variant>
      <vt:variant>
        <vt:i4>1</vt:i4>
      </vt:variant>
      <vt:variant>
        <vt:lpstr>Slide Titles</vt:lpstr>
      </vt:variant>
      <vt:variant>
        <vt:i4>40</vt:i4>
      </vt:variant>
    </vt:vector>
  </HeadingPairs>
  <TitlesOfParts>
    <vt:vector size="60" baseType="lpstr">
      <vt:lpstr>ＭＳ Ｐゴシック</vt:lpstr>
      <vt:lpstr>.AppleSystemUIFont</vt:lpstr>
      <vt:lpstr>Andale Mono</vt:lpstr>
      <vt:lpstr>Arial</vt:lpstr>
      <vt:lpstr>Cabin</vt:lpstr>
      <vt:lpstr>Calibri</vt:lpstr>
      <vt:lpstr>Chalkboard</vt:lpstr>
      <vt:lpstr>Consolas</vt:lpstr>
      <vt:lpstr>Courier</vt:lpstr>
      <vt:lpstr>Courier New</vt:lpstr>
      <vt:lpstr>Cutive</vt:lpstr>
      <vt:lpstr>Helvetica Neue</vt:lpstr>
      <vt:lpstr>Helvetica Neue Light</vt:lpstr>
      <vt:lpstr>Mangal</vt:lpstr>
      <vt:lpstr>Roboto Regular</vt:lpstr>
      <vt:lpstr>Source Sans Pro</vt:lpstr>
      <vt:lpstr>Times New Roman</vt:lpstr>
      <vt:lpstr>Wingdings</vt:lpstr>
      <vt:lpstr>Wingdings 3</vt:lpstr>
      <vt:lpstr>DataStax_Template_Widescreen</vt:lpstr>
      <vt:lpstr>DataStax Enterprise 6 Solution Day </vt:lpstr>
      <vt:lpstr>Agenda</vt:lpstr>
      <vt:lpstr>Topology and Architecture</vt:lpstr>
      <vt:lpstr>Terminology</vt:lpstr>
      <vt:lpstr>Read/write anywhere</vt:lpstr>
      <vt:lpstr>No single point of failure</vt:lpstr>
      <vt:lpstr>Multi-data center</vt:lpstr>
      <vt:lpstr>Flexible deployment options </vt:lpstr>
      <vt:lpstr>Linear Scalability</vt:lpstr>
      <vt:lpstr>Balancing replication and consistency</vt:lpstr>
      <vt:lpstr>Tunable  Consistency</vt:lpstr>
      <vt:lpstr>Data Replication</vt:lpstr>
      <vt:lpstr>Tunable consistency </vt:lpstr>
      <vt:lpstr>Data Modelling  Basics</vt:lpstr>
      <vt:lpstr>Primary data model</vt:lpstr>
      <vt:lpstr>Cassandra Query Language (CQL)</vt:lpstr>
      <vt:lpstr>Partitions</vt:lpstr>
      <vt:lpstr>Partitions</vt:lpstr>
      <vt:lpstr>Primary Keys</vt:lpstr>
      <vt:lpstr>Tokens</vt:lpstr>
      <vt:lpstr>Data Distribution</vt:lpstr>
      <vt:lpstr>Automated Data Distribution Sharding</vt:lpstr>
      <vt:lpstr>What’s Stored With Each Column?</vt:lpstr>
      <vt:lpstr>Write Path…</vt:lpstr>
      <vt:lpstr>PowerPoint Presentation</vt:lpstr>
      <vt:lpstr>Read Path</vt:lpstr>
      <vt:lpstr>Methodology</vt:lpstr>
      <vt:lpstr>Conceptual Data Model</vt:lpstr>
      <vt:lpstr>Application Workflow</vt:lpstr>
      <vt:lpstr>Mapping Conceptual to logical</vt:lpstr>
      <vt:lpstr>MR1 : Entities and Relationships</vt:lpstr>
      <vt:lpstr>MR2: Equality Search Attributes</vt:lpstr>
      <vt:lpstr>MR3: Inequality Search Attributes</vt:lpstr>
      <vt:lpstr>MR4: Ordering Attributes</vt:lpstr>
      <vt:lpstr>MR4: Ordering Attributes</vt:lpstr>
      <vt:lpstr>MR5: Key Attributes</vt:lpstr>
      <vt:lpstr>Skinny vs. Wide rows</vt:lpstr>
      <vt:lpstr>Basic Approach to Data Modeling</vt:lpstr>
      <vt:lpstr>Agenda</vt:lpstr>
      <vt:lpstr>Thank you</vt:lpstr>
    </vt:vector>
  </TitlesOfParts>
  <Manager/>
  <Company/>
  <LinksUpToDate>false</LinksUpToDate>
  <SharedDoc>false</SharedDoc>
  <HyperlinkBase/>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dc:title>
  <dc:subject/>
  <dc:creator>Yen Wolf</dc:creator>
  <cp:keywords/>
  <dc:description/>
  <cp:lastModifiedBy>Cedrick Lunven</cp:lastModifiedBy>
  <cp:revision>218</cp:revision>
  <cp:lastPrinted>2018-04-19T21:57:49Z</cp:lastPrinted>
  <dcterms:created xsi:type="dcterms:W3CDTF">2018-03-30T00:33:11Z</dcterms:created>
  <dcterms:modified xsi:type="dcterms:W3CDTF">2018-06-20T15:54:28Z</dcterms:modified>
  <cp:category/>
</cp:coreProperties>
</file>